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73" r:id="rId2"/>
    <p:sldId id="256" r:id="rId3"/>
    <p:sldId id="266" r:id="rId4"/>
    <p:sldId id="272" r:id="rId5"/>
    <p:sldId id="257" r:id="rId6"/>
    <p:sldId id="258" r:id="rId7"/>
    <p:sldId id="259" r:id="rId8"/>
    <p:sldId id="260" r:id="rId9"/>
    <p:sldId id="263" r:id="rId10"/>
    <p:sldId id="262" r:id="rId11"/>
    <p:sldId id="264" r:id="rId12"/>
    <p:sldId id="265" r:id="rId13"/>
    <p:sldId id="268" r:id="rId14"/>
    <p:sldId id="269" r:id="rId15"/>
    <p:sldId id="270" r:id="rId16"/>
    <p:sldId id="274" r:id="rId17"/>
    <p:sldId id="275" r:id="rId18"/>
    <p:sldId id="271" r:id="rId19"/>
  </p:sldIdLst>
  <p:sldSz cx="9144000" cy="6858000" type="letter"/>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FC7"/>
    <a:srgbClr val="E7FAFF"/>
    <a:srgbClr val="E5F9FF"/>
    <a:srgbClr val="C11E03"/>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28" autoAdjust="0"/>
    <p:restoredTop sz="94707" autoAdjust="0"/>
  </p:normalViewPr>
  <p:slideViewPr>
    <p:cSldViewPr>
      <p:cViewPr varScale="1">
        <p:scale>
          <a:sx n="120" d="100"/>
          <a:sy n="120" d="100"/>
        </p:scale>
        <p:origin x="96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7413"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5" tIns="46582" rIns="93165" bIns="46582" numCol="1" anchor="t" anchorCtr="0" compatLnSpc="1">
            <a:prstTxWarp prst="textNoShape">
              <a:avLst/>
            </a:prstTxWarp>
          </a:bodyPr>
          <a:lstStyle>
            <a:lvl1pPr defTabSz="931365" eaLnBrk="0" hangingPunct="0">
              <a:defRPr sz="1200"/>
            </a:lvl1pPr>
          </a:lstStyle>
          <a:p>
            <a:endParaRPr lang="en-US" altLang="en-US" dirty="0"/>
          </a:p>
        </p:txBody>
      </p:sp>
      <p:sp>
        <p:nvSpPr>
          <p:cNvPr id="20483" name="Rectangle 3"/>
          <p:cNvSpPr>
            <a:spLocks noGrp="1" noChangeArrowheads="1"/>
          </p:cNvSpPr>
          <p:nvPr>
            <p:ph type="dt" sz="quarter" idx="1"/>
          </p:nvPr>
        </p:nvSpPr>
        <p:spPr bwMode="auto">
          <a:xfrm>
            <a:off x="3972987" y="0"/>
            <a:ext cx="3037413"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5" tIns="46582" rIns="93165" bIns="46582" numCol="1" anchor="t" anchorCtr="0" compatLnSpc="1">
            <a:prstTxWarp prst="textNoShape">
              <a:avLst/>
            </a:prstTxWarp>
          </a:bodyPr>
          <a:lstStyle>
            <a:lvl1pPr algn="r" defTabSz="931365" eaLnBrk="0" hangingPunct="0">
              <a:defRPr sz="1200"/>
            </a:lvl1pPr>
          </a:lstStyle>
          <a:p>
            <a:endParaRPr lang="en-US" altLang="en-US" dirty="0"/>
          </a:p>
        </p:txBody>
      </p:sp>
      <p:sp>
        <p:nvSpPr>
          <p:cNvPr id="20484" name="Rectangle 4"/>
          <p:cNvSpPr>
            <a:spLocks noGrp="1" noChangeArrowheads="1"/>
          </p:cNvSpPr>
          <p:nvPr>
            <p:ph type="ftr" sz="quarter" idx="2"/>
          </p:nvPr>
        </p:nvSpPr>
        <p:spPr bwMode="auto">
          <a:xfrm>
            <a:off x="0" y="8832216"/>
            <a:ext cx="3037413"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5" tIns="46582" rIns="93165" bIns="46582" numCol="1" anchor="b" anchorCtr="0" compatLnSpc="1">
            <a:prstTxWarp prst="textNoShape">
              <a:avLst/>
            </a:prstTxWarp>
          </a:bodyPr>
          <a:lstStyle>
            <a:lvl1pPr defTabSz="931365" eaLnBrk="0" hangingPunct="0">
              <a:defRPr sz="1200"/>
            </a:lvl1pPr>
          </a:lstStyle>
          <a:p>
            <a:endParaRPr lang="en-US" altLang="en-US" dirty="0"/>
          </a:p>
        </p:txBody>
      </p:sp>
      <p:sp>
        <p:nvSpPr>
          <p:cNvPr id="20485" name="Rectangle 5"/>
          <p:cNvSpPr>
            <a:spLocks noGrp="1" noChangeArrowheads="1"/>
          </p:cNvSpPr>
          <p:nvPr>
            <p:ph type="sldNum" sz="quarter" idx="3"/>
          </p:nvPr>
        </p:nvSpPr>
        <p:spPr bwMode="auto">
          <a:xfrm>
            <a:off x="3972987" y="8832216"/>
            <a:ext cx="3037413"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5" tIns="46582" rIns="93165" bIns="46582" numCol="1" anchor="b" anchorCtr="0" compatLnSpc="1">
            <a:prstTxWarp prst="textNoShape">
              <a:avLst/>
            </a:prstTxWarp>
          </a:bodyPr>
          <a:lstStyle>
            <a:lvl1pPr algn="r" defTabSz="931365" eaLnBrk="0" hangingPunct="0">
              <a:defRPr sz="1200"/>
            </a:lvl1pPr>
          </a:lstStyle>
          <a:p>
            <a:fld id="{65BDEE9A-6557-4022-8C1A-8D80DC93F336}" type="slidenum">
              <a:rPr lang="en-US" altLang="en-US"/>
              <a:pPr/>
              <a:t>‹#›</a:t>
            </a:fld>
            <a:endParaRPr lang="en-US" altLang="en-US" dirty="0"/>
          </a:p>
        </p:txBody>
      </p:sp>
    </p:spTree>
    <p:extLst>
      <p:ext uri="{BB962C8B-B14F-4D97-AF65-F5344CB8AC3E}">
        <p14:creationId xmlns:p14="http://schemas.microsoft.com/office/powerpoint/2010/main" val="2359825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7413"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165" tIns="46582" rIns="93165" bIns="46582" numCol="1" anchor="t" anchorCtr="0" compatLnSpc="1">
            <a:prstTxWarp prst="textNoShape">
              <a:avLst/>
            </a:prstTxWarp>
          </a:bodyPr>
          <a:lstStyle>
            <a:lvl1pPr defTabSz="931365" eaLnBrk="0" hangingPunct="0">
              <a:defRPr sz="1200"/>
            </a:lvl1pPr>
          </a:lstStyle>
          <a:p>
            <a:endParaRPr lang="en-US" altLang="en-US" dirty="0"/>
          </a:p>
        </p:txBody>
      </p:sp>
      <p:sp>
        <p:nvSpPr>
          <p:cNvPr id="2051" name="Rectangle 3"/>
          <p:cNvSpPr>
            <a:spLocks noGrp="1" noRot="1" noChangeAspect="1" noChangeArrowheads="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33974" y="4416108"/>
            <a:ext cx="5142455" cy="418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165" tIns="46582" rIns="93165" bIns="4658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Rectangle 5"/>
          <p:cNvSpPr>
            <a:spLocks noGrp="1" noChangeArrowheads="1"/>
          </p:cNvSpPr>
          <p:nvPr>
            <p:ph type="dt" idx="1"/>
          </p:nvPr>
        </p:nvSpPr>
        <p:spPr bwMode="auto">
          <a:xfrm>
            <a:off x="3972987" y="0"/>
            <a:ext cx="3037413"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165" tIns="46582" rIns="93165" bIns="46582" numCol="1" anchor="t" anchorCtr="0" compatLnSpc="1">
            <a:prstTxWarp prst="textNoShape">
              <a:avLst/>
            </a:prstTxWarp>
          </a:bodyPr>
          <a:lstStyle>
            <a:lvl1pPr algn="r" defTabSz="931365" eaLnBrk="0" hangingPunct="0">
              <a:defRPr sz="1200"/>
            </a:lvl1pPr>
          </a:lstStyle>
          <a:p>
            <a:endParaRPr lang="en-US" altLang="en-US" dirty="0"/>
          </a:p>
        </p:txBody>
      </p:sp>
      <p:sp>
        <p:nvSpPr>
          <p:cNvPr id="2054" name="Rectangle 6"/>
          <p:cNvSpPr>
            <a:spLocks noGrp="1" noChangeArrowheads="1"/>
          </p:cNvSpPr>
          <p:nvPr>
            <p:ph type="ftr" sz="quarter" idx="4"/>
          </p:nvPr>
        </p:nvSpPr>
        <p:spPr bwMode="auto">
          <a:xfrm>
            <a:off x="0" y="8832216"/>
            <a:ext cx="3037413"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165" tIns="46582" rIns="93165" bIns="46582" numCol="1" anchor="b" anchorCtr="0" compatLnSpc="1">
            <a:prstTxWarp prst="textNoShape">
              <a:avLst/>
            </a:prstTxWarp>
          </a:bodyPr>
          <a:lstStyle>
            <a:lvl1pPr defTabSz="931365" eaLnBrk="0" hangingPunct="0">
              <a:defRPr sz="1200"/>
            </a:lvl1pPr>
          </a:lstStyle>
          <a:p>
            <a:endParaRPr lang="en-US" altLang="en-US" dirty="0"/>
          </a:p>
        </p:txBody>
      </p:sp>
      <p:sp>
        <p:nvSpPr>
          <p:cNvPr id="2055" name="Rectangle 7"/>
          <p:cNvSpPr>
            <a:spLocks noGrp="1" noChangeArrowheads="1"/>
          </p:cNvSpPr>
          <p:nvPr>
            <p:ph type="sldNum" sz="quarter" idx="5"/>
          </p:nvPr>
        </p:nvSpPr>
        <p:spPr bwMode="auto">
          <a:xfrm>
            <a:off x="3972987" y="8832216"/>
            <a:ext cx="3037413"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165" tIns="46582" rIns="93165" bIns="46582" numCol="1" anchor="b" anchorCtr="0" compatLnSpc="1">
            <a:prstTxWarp prst="textNoShape">
              <a:avLst/>
            </a:prstTxWarp>
          </a:bodyPr>
          <a:lstStyle>
            <a:lvl1pPr algn="r" defTabSz="931365" eaLnBrk="0" hangingPunct="0">
              <a:defRPr sz="1200"/>
            </a:lvl1pPr>
          </a:lstStyle>
          <a:p>
            <a:fld id="{2A8B9CFE-29A9-400A-A64E-55DECFBB35D6}" type="slidenum">
              <a:rPr lang="en-US" altLang="en-US"/>
              <a:pPr/>
              <a:t>‹#›</a:t>
            </a:fld>
            <a:endParaRPr lang="en-US" altLang="en-US" dirty="0"/>
          </a:p>
        </p:txBody>
      </p:sp>
    </p:spTree>
    <p:extLst>
      <p:ext uri="{BB962C8B-B14F-4D97-AF65-F5344CB8AC3E}">
        <p14:creationId xmlns:p14="http://schemas.microsoft.com/office/powerpoint/2010/main" val="2128938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B9CFE-29A9-400A-A64E-55DECFBB35D6}" type="slidenum">
              <a:rPr lang="en-US" altLang="en-US" smtClean="0"/>
              <a:pPr/>
              <a:t>12</a:t>
            </a:fld>
            <a:endParaRPr lang="en-US" altLang="en-US" dirty="0"/>
          </a:p>
        </p:txBody>
      </p:sp>
    </p:spTree>
    <p:extLst>
      <p:ext uri="{BB962C8B-B14F-4D97-AF65-F5344CB8AC3E}">
        <p14:creationId xmlns:p14="http://schemas.microsoft.com/office/powerpoint/2010/main" val="74170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B9CFE-29A9-400A-A64E-55DECFBB35D6}" type="slidenum">
              <a:rPr lang="en-US" altLang="en-US" smtClean="0"/>
              <a:pPr/>
              <a:t>13</a:t>
            </a:fld>
            <a:endParaRPr lang="en-US" altLang="en-US" dirty="0"/>
          </a:p>
        </p:txBody>
      </p:sp>
    </p:spTree>
    <p:extLst>
      <p:ext uri="{BB962C8B-B14F-4D97-AF65-F5344CB8AC3E}">
        <p14:creationId xmlns:p14="http://schemas.microsoft.com/office/powerpoint/2010/main" val="741706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B9CFE-29A9-400A-A64E-55DECFBB35D6}" type="slidenum">
              <a:rPr lang="en-US" altLang="en-US" smtClean="0"/>
              <a:pPr/>
              <a:t>14</a:t>
            </a:fld>
            <a:endParaRPr lang="en-US" altLang="en-US" dirty="0"/>
          </a:p>
        </p:txBody>
      </p:sp>
    </p:spTree>
    <p:extLst>
      <p:ext uri="{BB962C8B-B14F-4D97-AF65-F5344CB8AC3E}">
        <p14:creationId xmlns:p14="http://schemas.microsoft.com/office/powerpoint/2010/main" val="741706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altLang="en-US" dirty="0"/>
          </a:p>
        </p:txBody>
      </p:sp>
      <p:sp>
        <p:nvSpPr>
          <p:cNvPr id="8" name="Slide Number Placeholder 7"/>
          <p:cNvSpPr>
            <a:spLocks noGrp="1"/>
          </p:cNvSpPr>
          <p:nvPr>
            <p:ph type="sldNum" sz="quarter" idx="11"/>
          </p:nvPr>
        </p:nvSpPr>
        <p:spPr/>
        <p:txBody>
          <a:bodyPr/>
          <a:lstStyle/>
          <a:p>
            <a:fld id="{CDA62303-B993-4F78-91E2-325D269B685C}" type="slidenum">
              <a:rPr lang="en-US" altLang="en-US" smtClean="0"/>
              <a:pPr/>
              <a:t>‹#›</a:t>
            </a:fld>
            <a:endParaRPr lang="en-US" altLang="en-US" dirty="0"/>
          </a:p>
        </p:txBody>
      </p:sp>
      <p:sp>
        <p:nvSpPr>
          <p:cNvPr id="9" name="Footer Placeholder 8"/>
          <p:cNvSpPr>
            <a:spLocks noGrp="1"/>
          </p:cNvSpPr>
          <p:nvPr>
            <p:ph type="ftr" sz="quarter" idx="12"/>
          </p:nvPr>
        </p:nvSpPr>
        <p:spPr/>
        <p:txBody>
          <a:bodyPr/>
          <a:lstStyle/>
          <a:p>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D55264F-2C30-4015-928E-A308B6DE54F3}" type="slidenum">
              <a:rPr lang="en-US" altLang="en-US" smtClean="0"/>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1D6B6586-0242-4C6B-ABF7-79E34F562D28}" type="slidenum">
              <a:rPr lang="en-US" altLang="en-US" smtClean="0"/>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ACC069F3-05E5-43F2-B971-088E8FFEC4C2}" type="slidenum">
              <a:rPr lang="en-US" altLang="en-US" smtClean="0"/>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1"/>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4"/>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13E629EE-A1C9-4130-B3FB-C64E4BC5974D}" type="slidenum">
              <a:rPr lang="en-US" altLang="en-US" smtClean="0"/>
              <a:pPr/>
              <a:t>‹#›</a:t>
            </a:fld>
            <a:endParaRPr lang="en-US" altLang="en-US" dirty="0"/>
          </a:p>
        </p:txBody>
      </p:sp>
      <p:sp>
        <p:nvSpPr>
          <p:cNvPr id="7" name="Oval 6"/>
          <p:cNvSpPr/>
          <p:nvPr/>
        </p:nvSpPr>
        <p:spPr>
          <a:xfrm>
            <a:off x="4495801" y="3924301"/>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6" y="3924301"/>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9" y="3924301"/>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609A9D94-0374-483B-9548-6007BAEA3B0E}" type="slidenum">
              <a:rPr lang="en-US" altLang="en-US" smtClean="0"/>
              <a:pPr/>
              <a:t>‹#›</a:t>
            </a:fld>
            <a:endParaRPr lang="en-US" alt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3"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6A09ECE7-EA32-49A0-B473-185E5182F49F}" type="slidenum">
              <a:rPr lang="en-US" altLang="en-US" smtClean="0"/>
              <a:pPr/>
              <a:t>‹#›</a:t>
            </a:fld>
            <a:endParaRPr lang="en-US" alt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9"/>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A07DC162-2826-43AB-A923-566EE08E3EB2}" type="slidenum">
              <a:rPr lang="en-US" altLang="en-US" smtClean="0"/>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p:txBody>
          <a:bodyPr/>
          <a:lstStyle/>
          <a:p>
            <a:fld id="{5F3E1E36-BDF1-470F-8CAD-C8458C1E2649}" type="slidenum">
              <a:rPr lang="en-US" altLang="en-US" smtClean="0"/>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91" y="266701"/>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40" y="273053"/>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91" y="2438401"/>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A537571D-FFF5-43C9-B5BC-AB06F201012B}" type="slidenum">
              <a:rPr lang="en-US" altLang="en-US" smtClean="0"/>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1"/>
            <a:ext cx="5711824" cy="895351"/>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7" y="1143001"/>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1"/>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DAC0EB64-EF6C-47A1-A878-D976C2463CD7}" type="slidenum">
              <a:rPr lang="en-US" altLang="en-US" smtClean="0"/>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5F9FF">
                <a:alpha val="69000"/>
              </a:srgbClr>
            </a:gs>
            <a:gs pos="15000">
              <a:schemeClr val="accent1">
                <a:lumMod val="20000"/>
                <a:lumOff val="80000"/>
              </a:schemeClr>
            </a:gs>
            <a:gs pos="39000">
              <a:srgbClr val="E7FAFF"/>
            </a:gs>
            <a:gs pos="80000">
              <a:schemeClr val="accent2">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51" y="635635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altLang="en-US" dirty="0"/>
          </a:p>
        </p:txBody>
      </p:sp>
      <p:sp>
        <p:nvSpPr>
          <p:cNvPr id="5" name="Footer Placeholder 4"/>
          <p:cNvSpPr>
            <a:spLocks noGrp="1"/>
          </p:cNvSpPr>
          <p:nvPr>
            <p:ph type="ftr" sz="quarter" idx="3"/>
          </p:nvPr>
        </p:nvSpPr>
        <p:spPr>
          <a:xfrm>
            <a:off x="659167" y="635635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ltLang="en-US" dirty="0"/>
          </a:p>
        </p:txBody>
      </p:sp>
      <p:sp>
        <p:nvSpPr>
          <p:cNvPr id="6" name="Slide Number Placeholder 5"/>
          <p:cNvSpPr>
            <a:spLocks noGrp="1"/>
          </p:cNvSpPr>
          <p:nvPr>
            <p:ph type="sldNum" sz="quarter" idx="4"/>
          </p:nvPr>
        </p:nvSpPr>
        <p:spPr>
          <a:xfrm>
            <a:off x="8543281" y="635635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8C06889-D082-4DDA-9FB2-ECA9A2F71E6A}" type="slidenum">
              <a:rPr lang="en-US" altLang="en-US" smtClean="0"/>
              <a:pPr/>
              <a:t>‹#›</a:t>
            </a:fld>
            <a:endParaRPr lang="en-US" altLang="en-US" dirty="0"/>
          </a:p>
        </p:txBody>
      </p:sp>
      <p:sp>
        <p:nvSpPr>
          <p:cNvPr id="7" name="Oval 6"/>
          <p:cNvSpPr/>
          <p:nvPr/>
        </p:nvSpPr>
        <p:spPr>
          <a:xfrm>
            <a:off x="8457761"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discipleofchristministrie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hyperlink" Target="https://www.discipleofchristministries.org/make-a-donation/"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DiscipleOfChristMinistries" TargetMode="External"/><Relationship Id="rId2" Type="http://schemas.openxmlformats.org/officeDocument/2006/relationships/hyperlink" Target="http://www.discipleofchristministries.org/" TargetMode="External"/><Relationship Id="rId1" Type="http://schemas.openxmlformats.org/officeDocument/2006/relationships/slideLayout" Target="../slideLayouts/slideLayout8.xml"/><Relationship Id="rId6" Type="http://schemas.openxmlformats.org/officeDocument/2006/relationships/hyperlink" Target="skype:discipleofchristministries?call" TargetMode="External"/><Relationship Id="rId5" Type="http://schemas.openxmlformats.org/officeDocument/2006/relationships/hyperlink" Target="https://twitter.com/DofChristMinist" TargetMode="External"/><Relationship Id="rId4" Type="http://schemas.openxmlformats.org/officeDocument/2006/relationships/hyperlink" Target="https://www.facebook.com/PenPalsForJes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discipleofchristministrie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2476144" y="3352800"/>
            <a:ext cx="4039312" cy="1399149"/>
          </a:xfrm>
          <a:prstGeom prst="rect">
            <a:avLst/>
          </a:prstGeom>
          <a:noFill/>
          <a:ln>
            <a:noFill/>
          </a:ln>
        </p:spPr>
      </p:pic>
      <p:sp>
        <p:nvSpPr>
          <p:cNvPr id="4" name="Text Placeholder 3"/>
          <p:cNvSpPr>
            <a:spLocks noGrp="1"/>
          </p:cNvSpPr>
          <p:nvPr>
            <p:ph type="body" sz="half" idx="2"/>
          </p:nvPr>
        </p:nvSpPr>
        <p:spPr>
          <a:xfrm>
            <a:off x="1679576" y="5410200"/>
            <a:ext cx="5711824" cy="1066800"/>
          </a:xfrm>
        </p:spPr>
        <p:txBody>
          <a:bodyPr>
            <a:noAutofit/>
          </a:bodyPr>
          <a:lstStyle/>
          <a:p>
            <a:r>
              <a:rPr lang="en-US"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273 Newport Ave Unit 2</a:t>
            </a:r>
          </a:p>
          <a:p>
            <a:r>
              <a:rPr lang="en-US"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Quincy, MA 02170</a:t>
            </a:r>
          </a:p>
          <a:p>
            <a:r>
              <a:rPr lang="en-US"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617-237-9607</a:t>
            </a:r>
            <a:endParaRPr lang="en-US" sz="2000" dirty="0">
              <a:solidFill>
                <a:schemeClr val="tx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0802" y="154633"/>
            <a:ext cx="5189996" cy="3124200"/>
          </a:xfrm>
          <a:prstGeom prst="rect">
            <a:avLst/>
          </a:prstGeom>
        </p:spPr>
      </p:pic>
      <p:sp>
        <p:nvSpPr>
          <p:cNvPr id="2" name="TextBox 1"/>
          <p:cNvSpPr txBox="1"/>
          <p:nvPr/>
        </p:nvSpPr>
        <p:spPr>
          <a:xfrm>
            <a:off x="1447800" y="4876800"/>
            <a:ext cx="6096000" cy="461665"/>
          </a:xfrm>
          <a:prstGeom prst="rect">
            <a:avLst/>
          </a:prstGeom>
          <a:noFill/>
        </p:spPr>
        <p:txBody>
          <a:bodyPr wrap="square" rtlCol="0">
            <a:spAutoFit/>
          </a:bodyPr>
          <a:lstStyle/>
          <a:p>
            <a:pPr algn="ctr"/>
            <a:r>
              <a:rPr lang="en-US" b="1" dirty="0" smtClean="0">
                <a:solidFill>
                  <a:srgbClr val="C11E03"/>
                </a:solidFill>
              </a:rPr>
              <a:t>We are a 501(c)(3) Non-Profit Organization </a:t>
            </a:r>
            <a:endParaRPr lang="en-US" b="1" dirty="0">
              <a:solidFill>
                <a:srgbClr val="C11E03"/>
              </a:solidFill>
            </a:endParaRPr>
          </a:p>
        </p:txBody>
      </p:sp>
    </p:spTree>
    <p:extLst>
      <p:ext uri="{BB962C8B-B14F-4D97-AF65-F5344CB8AC3E}">
        <p14:creationId xmlns:p14="http://schemas.microsoft.com/office/powerpoint/2010/main" val="94313628"/>
      </p:ext>
    </p:extLst>
  </p:cSld>
  <p:clrMapOvr>
    <a:masterClrMapping/>
  </p:clrMapOvr>
  <mc:AlternateContent xmlns:mc="http://schemas.openxmlformats.org/markup-compatibility/2006">
    <mc:Choice xmlns:p14="http://schemas.microsoft.com/office/powerpoint/2010/main" Requires="p14">
      <p:transition spd="med" p14:dur="700" advTm="9420">
        <p:fade/>
      </p:transition>
    </mc:Choice>
    <mc:Fallback>
      <p:transition spd="med" advTm="942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6200"/>
            <a:ext cx="8229600" cy="1600200"/>
          </a:xfrm>
        </p:spPr>
        <p:txBody>
          <a:bodyPr anchor="ctr"/>
          <a:lstStyle/>
          <a:p>
            <a:pPr marL="0" indent="0">
              <a:lnSpc>
                <a:spcPct val="100000"/>
              </a:lnSpc>
              <a:spcBef>
                <a:spcPts val="0"/>
              </a:spcBef>
            </a:pPr>
            <a:r>
              <a:rPr lang="en-US" sz="3600" b="1" kern="1400" dirty="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How can I possibly make a difference when there are so many people in need?</a:t>
            </a:r>
            <a:endParaRPr lang="en-US" sz="3600" kern="1400" dirty="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26627" name="Rectangle 3"/>
          <p:cNvSpPr>
            <a:spLocks noGrp="1" noChangeArrowheads="1"/>
          </p:cNvSpPr>
          <p:nvPr>
            <p:ph idx="1"/>
          </p:nvPr>
        </p:nvSpPr>
        <p:spPr>
          <a:xfrm>
            <a:off x="457200" y="1600200"/>
            <a:ext cx="8229600" cy="4876800"/>
          </a:xfrm>
        </p:spPr>
        <p:txBody>
          <a:bodyPr>
            <a:normAutofit fontScale="62500" lnSpcReduction="20000"/>
          </a:bodyPr>
          <a:lstStyle/>
          <a:p>
            <a:pPr marL="0" indent="0">
              <a:spcBef>
                <a:spcPts val="0"/>
              </a:spcBef>
              <a:buNone/>
            </a:pPr>
            <a:r>
              <a:rPr lang="en-US" i="1" kern="1400" dirty="0">
                <a:solidFill>
                  <a:srgbClr val="000000"/>
                </a:solidFill>
                <a:latin typeface="Times New Roman" panose="02020603050405020304" pitchFamily="18" charset="0"/>
                <a:cs typeface="Times New Roman" panose="02020603050405020304" pitchFamily="18" charset="0"/>
              </a:rPr>
              <a:t> </a:t>
            </a:r>
            <a:endParaRPr lang="en-US" sz="3200" kern="1400" dirty="0">
              <a:solidFill>
                <a:srgbClr val="000000"/>
              </a:solidFill>
              <a:latin typeface="Times New Roman" panose="02020603050405020304" pitchFamily="18" charset="0"/>
              <a:cs typeface="Times New Roman" panose="02020603050405020304" pitchFamily="18" charset="0"/>
            </a:endParaRPr>
          </a:p>
          <a:p>
            <a:pPr marL="0" indent="0">
              <a:spcBef>
                <a:spcPts val="0"/>
              </a:spcBef>
              <a:buNone/>
            </a:pPr>
            <a:r>
              <a:rPr lang="en-US" sz="3200" b="1" i="1" kern="1400" dirty="0">
                <a:solidFill>
                  <a:srgbClr val="0B0FC7"/>
                </a:solidFill>
                <a:latin typeface="Times New Roman" panose="02020603050405020304" pitchFamily="18" charset="0"/>
                <a:cs typeface="Times New Roman" panose="02020603050405020304" pitchFamily="18" charset="0"/>
              </a:rPr>
              <a:t>God’s Response</a:t>
            </a:r>
            <a:endParaRPr lang="en-US" sz="3200" kern="1400" dirty="0">
              <a:solidFill>
                <a:srgbClr val="0B0FC7"/>
              </a:solidFill>
              <a:latin typeface="Times New Roman" panose="02020603050405020304" pitchFamily="18" charset="0"/>
              <a:cs typeface="Times New Roman" panose="02020603050405020304" pitchFamily="18" charset="0"/>
            </a:endParaRPr>
          </a:p>
          <a:p>
            <a:pPr marL="0" indent="0">
              <a:spcBef>
                <a:spcPts val="0"/>
              </a:spcBef>
              <a:buNone/>
            </a:pPr>
            <a:r>
              <a:rPr lang="en-US" i="1" kern="1400" dirty="0">
                <a:solidFill>
                  <a:srgbClr val="000000"/>
                </a:solidFill>
                <a:latin typeface="Times New Roman" panose="02020603050405020304" pitchFamily="18" charset="0"/>
                <a:cs typeface="Times New Roman" panose="02020603050405020304" pitchFamily="18" charset="0"/>
              </a:rPr>
              <a:t> </a:t>
            </a:r>
            <a:endParaRPr lang="en-US" sz="3200" kern="1400" dirty="0">
              <a:solidFill>
                <a:srgbClr val="000000"/>
              </a:solidFill>
              <a:latin typeface="Times New Roman" panose="02020603050405020304" pitchFamily="18" charset="0"/>
              <a:cs typeface="Times New Roman" panose="02020603050405020304" pitchFamily="18" charset="0"/>
            </a:endParaRPr>
          </a:p>
          <a:p>
            <a:pPr marL="0" indent="0">
              <a:spcBef>
                <a:spcPts val="0"/>
              </a:spcBef>
              <a:buNone/>
            </a:pPr>
            <a:r>
              <a:rPr lang="en-US" sz="2600" b="1" kern="1400" dirty="0">
                <a:solidFill>
                  <a:srgbClr val="000000"/>
                </a:solidFill>
                <a:latin typeface="Times New Roman" panose="02020603050405020304" pitchFamily="18" charset="0"/>
                <a:cs typeface="Times New Roman" panose="02020603050405020304" pitchFamily="18" charset="0"/>
              </a:rPr>
              <a:t>If one of your fellow Israelites falls into poverty and cannot support himself, support him as you would a foreigner or a temporary resident and allow him to live with you. (Leviticus 25:35)</a:t>
            </a:r>
          </a:p>
          <a:p>
            <a:pPr marL="0" indent="0">
              <a:spcBef>
                <a:spcPts val="0"/>
              </a:spcBef>
              <a:buNone/>
            </a:pPr>
            <a:r>
              <a:rPr lang="en-US" sz="2600" b="1" kern="1400" dirty="0">
                <a:solidFill>
                  <a:srgbClr val="000000"/>
                </a:solidFill>
                <a:latin typeface="Times New Roman" panose="02020603050405020304" pitchFamily="18" charset="0"/>
                <a:cs typeface="Times New Roman" panose="02020603050405020304" pitchFamily="18" charset="0"/>
              </a:rPr>
              <a:t> </a:t>
            </a:r>
          </a:p>
          <a:p>
            <a:pPr marL="0" indent="0">
              <a:spcBef>
                <a:spcPts val="0"/>
              </a:spcBef>
              <a:buNone/>
            </a:pPr>
            <a:r>
              <a:rPr lang="en-US" sz="2600" b="1" kern="1400" dirty="0">
                <a:solidFill>
                  <a:srgbClr val="000000"/>
                </a:solidFill>
                <a:latin typeface="Times New Roman" panose="02020603050405020304" pitchFamily="18" charset="0"/>
                <a:cs typeface="Times New Roman" panose="02020603050405020304" pitchFamily="18" charset="0"/>
              </a:rPr>
              <a:t>I don’t mean your giving should make life easy for others and hard for yourself. I only mean that there should be some equality. Right now you have plenty and can help those who are in need. Later, they will have plenty and can share with you when you need it. In this way, things will be equal. (2 Corinthians 8:13-14)</a:t>
            </a:r>
          </a:p>
          <a:p>
            <a:pPr marL="0" indent="0">
              <a:spcBef>
                <a:spcPts val="0"/>
              </a:spcBef>
              <a:buNone/>
            </a:pPr>
            <a:r>
              <a:rPr lang="en-US" sz="2600" b="1" kern="1400" dirty="0">
                <a:solidFill>
                  <a:srgbClr val="000000"/>
                </a:solidFill>
                <a:latin typeface="Times New Roman" panose="02020603050405020304" pitchFamily="18" charset="0"/>
                <a:cs typeface="Times New Roman" panose="02020603050405020304" pitchFamily="18" charset="0"/>
              </a:rPr>
              <a:t> </a:t>
            </a:r>
          </a:p>
          <a:p>
            <a:pPr marL="0" indent="0">
              <a:spcBef>
                <a:spcPts val="0"/>
              </a:spcBef>
              <a:buNone/>
            </a:pPr>
            <a:r>
              <a:rPr lang="en-US" sz="2600" b="1" kern="1400" dirty="0">
                <a:solidFill>
                  <a:srgbClr val="000000"/>
                </a:solidFill>
                <a:latin typeface="Times New Roman" panose="02020603050405020304" pitchFamily="18" charset="0"/>
                <a:cs typeface="Times New Roman" panose="02020603050405020304" pitchFamily="18" charset="0"/>
              </a:rPr>
              <a:t>God said that neglecting the poor is a sin. Permanent poverty was not allowed in Israel. Financially secure families were commanded to help and house those in need. Many times we do nothing, not because we lack compassion, but because we are overwhelmed by size of the problem and don’t know where to begin. God doesn’t expect you to eliminate poverty, nor does he expect you to neglect your family while providing for others. But when you do see someone in need, God wants you to give whatever help you can, including hospitality.</a:t>
            </a:r>
          </a:p>
          <a:p>
            <a:pPr marL="0" indent="0">
              <a:spcBef>
                <a:spcPts val="0"/>
              </a:spcBef>
              <a:buNone/>
            </a:pPr>
            <a:r>
              <a:rPr lang="en-US" kern="1400" dirty="0">
                <a:solidFill>
                  <a:srgbClr val="000000"/>
                </a:solidFill>
                <a:latin typeface="Times New Roman" panose="02020603050405020304" pitchFamily="18" charset="0"/>
                <a:cs typeface="Times New Roman" panose="02020603050405020304" pitchFamily="18" charset="0"/>
              </a:rPr>
              <a:t> </a:t>
            </a:r>
            <a:endParaRPr lang="en-US" sz="3200" kern="1400" dirty="0">
              <a:solidFill>
                <a:srgbClr val="000000"/>
              </a:solidFill>
              <a:latin typeface="Times New Roman" panose="02020603050405020304" pitchFamily="18" charset="0"/>
              <a:cs typeface="Times New Roman" panose="02020603050405020304" pitchFamily="18" charset="0"/>
            </a:endParaRPr>
          </a:p>
          <a:p>
            <a:pPr marL="0" indent="0">
              <a:spcBef>
                <a:spcPts val="0"/>
              </a:spcBef>
              <a:buNone/>
            </a:pPr>
            <a:r>
              <a:rPr lang="en-US" sz="3200" b="1" i="1" kern="1400" dirty="0">
                <a:solidFill>
                  <a:srgbClr val="0B0FC7"/>
                </a:solidFill>
                <a:latin typeface="Times New Roman" panose="02020603050405020304" pitchFamily="18" charset="0"/>
                <a:cs typeface="Times New Roman" panose="02020603050405020304" pitchFamily="18" charset="0"/>
              </a:rPr>
              <a:t>God’s Challenge</a:t>
            </a:r>
            <a:endParaRPr lang="en-US" sz="3200" kern="1400" dirty="0">
              <a:solidFill>
                <a:srgbClr val="0B0FC7"/>
              </a:solidFill>
              <a:latin typeface="Times New Roman" panose="02020603050405020304" pitchFamily="18" charset="0"/>
              <a:cs typeface="Times New Roman" panose="02020603050405020304" pitchFamily="18" charset="0"/>
            </a:endParaRPr>
          </a:p>
          <a:p>
            <a:pPr marL="0" indent="0">
              <a:spcBef>
                <a:spcPts val="0"/>
              </a:spcBef>
              <a:buNone/>
            </a:pPr>
            <a:r>
              <a:rPr lang="en-US" kern="1400" dirty="0">
                <a:solidFill>
                  <a:srgbClr val="000000"/>
                </a:solidFill>
                <a:latin typeface="Times New Roman" panose="02020603050405020304" pitchFamily="18" charset="0"/>
                <a:cs typeface="Times New Roman" panose="02020603050405020304" pitchFamily="18" charset="0"/>
              </a:rPr>
              <a:t> </a:t>
            </a:r>
            <a:endParaRPr lang="en-US" sz="3200" kern="1400" dirty="0">
              <a:solidFill>
                <a:srgbClr val="000000"/>
              </a:solidFill>
              <a:latin typeface="Times New Roman" panose="02020603050405020304" pitchFamily="18" charset="0"/>
              <a:cs typeface="Times New Roman" panose="02020603050405020304" pitchFamily="18" charset="0"/>
            </a:endParaRPr>
          </a:p>
          <a:p>
            <a:pPr marL="0" indent="0">
              <a:spcBef>
                <a:spcPts val="0"/>
              </a:spcBef>
              <a:buNone/>
            </a:pPr>
            <a:r>
              <a:rPr lang="en-US" sz="2600" b="1" kern="1400" dirty="0">
                <a:solidFill>
                  <a:srgbClr val="000000"/>
                </a:solidFill>
                <a:latin typeface="Times New Roman" panose="02020603050405020304" pitchFamily="18" charset="0"/>
                <a:cs typeface="Times New Roman" panose="02020603050405020304" pitchFamily="18" charset="0"/>
              </a:rPr>
              <a:t>When God’s people are in need, be ready to help them. Always be eager to practice hospitality. (Romans 12:13</a:t>
            </a:r>
            <a:r>
              <a:rPr lang="en-US" sz="2600" b="1" kern="1400" dirty="0" smtClean="0">
                <a:solidFill>
                  <a:srgbClr val="000000"/>
                </a:solidFill>
                <a:latin typeface="Times New Roman" panose="02020603050405020304" pitchFamily="18" charset="0"/>
                <a:cs typeface="Times New Roman" panose="02020603050405020304" pitchFamily="18" charset="0"/>
              </a:rPr>
              <a:t>)</a:t>
            </a:r>
            <a:endParaRPr lang="en-US" sz="2600" b="1" kern="14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27267">
        <p:dissolve/>
      </p:transition>
    </mc:Choice>
    <mc:Fallback>
      <p:transition spd="slow" advTm="27267">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28600"/>
            <a:ext cx="8229600" cy="914400"/>
          </a:xfrm>
        </p:spPr>
        <p:txBody>
          <a:bodyPr anchor="t"/>
          <a:lstStyle/>
          <a:p>
            <a:pPr>
              <a:lnSpc>
                <a:spcPct val="100000"/>
              </a:lnSpc>
            </a:pPr>
            <a:r>
              <a:rPr lang="en-US" altLang="en-US" sz="2500" b="1" i="1" dirty="0">
                <a:effectLst/>
              </a:rPr>
              <a:t>I would like to share some encouraging verses for all of us that God has laid </a:t>
            </a:r>
            <a:r>
              <a:rPr lang="en-US" altLang="en-US" sz="2500" b="1" i="1" dirty="0" smtClean="0">
                <a:effectLst/>
              </a:rPr>
              <a:t>upon </a:t>
            </a:r>
            <a:r>
              <a:rPr lang="en-US" altLang="en-US" sz="2500" b="1" i="1" dirty="0">
                <a:effectLst/>
              </a:rPr>
              <a:t>my heart.</a:t>
            </a:r>
          </a:p>
        </p:txBody>
      </p:sp>
      <p:sp>
        <p:nvSpPr>
          <p:cNvPr id="28675" name="Rectangle 3"/>
          <p:cNvSpPr>
            <a:spLocks noGrp="1" noChangeArrowheads="1"/>
          </p:cNvSpPr>
          <p:nvPr>
            <p:ph idx="1"/>
          </p:nvPr>
        </p:nvSpPr>
        <p:spPr>
          <a:xfrm>
            <a:off x="457200" y="1219200"/>
            <a:ext cx="8229600" cy="5257800"/>
          </a:xfrm>
        </p:spPr>
        <p:txBody>
          <a:bodyPr>
            <a:normAutofit fontScale="85000" lnSpcReduction="20000"/>
          </a:bodyPr>
          <a:lstStyle/>
          <a:p>
            <a:pPr marL="0" indent="0">
              <a:buNone/>
            </a:pPr>
            <a:r>
              <a:rPr lang="en-US" sz="2300" b="1" u="sng" dirty="0" smtClean="0">
                <a:solidFill>
                  <a:schemeClr val="tx1"/>
                </a:solidFill>
                <a:latin typeface="Times New Roman" panose="02020603050405020304" pitchFamily="18" charset="0"/>
                <a:cs typeface="Times New Roman" panose="02020603050405020304" pitchFamily="18" charset="0"/>
              </a:rPr>
              <a:t>Proverbs-14:21 </a:t>
            </a:r>
            <a:r>
              <a:rPr lang="en-US" sz="2300" dirty="0">
                <a:solidFill>
                  <a:schemeClr val="tx1"/>
                </a:solidFill>
                <a:latin typeface="Times New Roman" panose="02020603050405020304" pitchFamily="18" charset="0"/>
                <a:cs typeface="Times New Roman" panose="02020603050405020304" pitchFamily="18" charset="0"/>
              </a:rPr>
              <a:t>It is a sin to despise one’s neighbor, but blessed is the one who is kind to the needy.</a:t>
            </a:r>
          </a:p>
          <a:p>
            <a:pPr marL="0" indent="0">
              <a:buNone/>
            </a:pPr>
            <a:r>
              <a:rPr lang="en-US" sz="2300" b="1" u="sng" dirty="0">
                <a:solidFill>
                  <a:schemeClr val="tx1"/>
                </a:solidFill>
                <a:latin typeface="Times New Roman" panose="02020603050405020304" pitchFamily="18" charset="0"/>
                <a:cs typeface="Times New Roman" panose="02020603050405020304" pitchFamily="18" charset="0"/>
              </a:rPr>
              <a:t>Matthew 20:28</a:t>
            </a:r>
            <a:r>
              <a:rPr lang="en-US" sz="2300" dirty="0">
                <a:solidFill>
                  <a:schemeClr val="tx1"/>
                </a:solidFill>
                <a:latin typeface="Times New Roman" panose="02020603050405020304" pitchFamily="18" charset="0"/>
                <a:cs typeface="Times New Roman" panose="02020603050405020304" pitchFamily="18" charset="0"/>
              </a:rPr>
              <a:t> Just as the Son of Man did not come to be served, but to serve, and to give his life as a ransom for many.”</a:t>
            </a:r>
          </a:p>
          <a:p>
            <a:pPr marL="0" indent="0">
              <a:buNone/>
            </a:pPr>
            <a:r>
              <a:rPr lang="en-US" sz="2300" b="1" u="sng" dirty="0">
                <a:solidFill>
                  <a:schemeClr val="tx1"/>
                </a:solidFill>
                <a:latin typeface="Times New Roman" panose="02020603050405020304" pitchFamily="18" charset="0"/>
                <a:cs typeface="Times New Roman" panose="02020603050405020304" pitchFamily="18" charset="0"/>
              </a:rPr>
              <a:t>1 Corinthians 15:58 </a:t>
            </a:r>
            <a:r>
              <a:rPr lang="en-US" sz="2300" dirty="0">
                <a:solidFill>
                  <a:schemeClr val="tx1"/>
                </a:solidFill>
                <a:latin typeface="Times New Roman" panose="02020603050405020304" pitchFamily="18" charset="0"/>
                <a:cs typeface="Times New Roman" panose="02020603050405020304" pitchFamily="18" charset="0"/>
              </a:rPr>
              <a:t> Therefore, my dear brothers and sisters, stand firm. Let nothing move you. Always give yourselves fully to the work of the Lord, because you know that your labor in the Lord is not in vain.</a:t>
            </a:r>
          </a:p>
          <a:p>
            <a:pPr marL="0" indent="0">
              <a:buNone/>
            </a:pPr>
            <a:r>
              <a:rPr lang="en-US" sz="2300" b="1" u="sng" dirty="0">
                <a:solidFill>
                  <a:schemeClr val="tx1"/>
                </a:solidFill>
                <a:latin typeface="Times New Roman" panose="02020603050405020304" pitchFamily="18" charset="0"/>
                <a:cs typeface="Times New Roman" panose="02020603050405020304" pitchFamily="18" charset="0"/>
              </a:rPr>
              <a:t>Galatians 5:</a:t>
            </a:r>
            <a:r>
              <a:rPr lang="en-US" sz="2300" u="sng" dirty="0">
                <a:solidFill>
                  <a:schemeClr val="tx1"/>
                </a:solidFill>
                <a:latin typeface="Times New Roman" panose="02020603050405020304" pitchFamily="18" charset="0"/>
                <a:cs typeface="Times New Roman" panose="02020603050405020304" pitchFamily="18" charset="0"/>
              </a:rPr>
              <a:t>13</a:t>
            </a:r>
            <a:r>
              <a:rPr lang="en-US" sz="2300" dirty="0">
                <a:solidFill>
                  <a:schemeClr val="tx1"/>
                </a:solidFill>
                <a:latin typeface="Times New Roman" panose="02020603050405020304" pitchFamily="18" charset="0"/>
                <a:cs typeface="Times New Roman" panose="02020603050405020304" pitchFamily="18" charset="0"/>
              </a:rPr>
              <a:t>  you, my brothers and sisters, were called to be free. But do not use your freedom to indulge the flesh; rather, serve one another humbly in love.</a:t>
            </a:r>
          </a:p>
          <a:p>
            <a:pPr marL="0" indent="0">
              <a:buNone/>
            </a:pPr>
            <a:r>
              <a:rPr lang="en-US" sz="2300" b="1" u="sng" dirty="0">
                <a:solidFill>
                  <a:schemeClr val="tx1"/>
                </a:solidFill>
                <a:latin typeface="Times New Roman" panose="02020603050405020304" pitchFamily="18" charset="0"/>
                <a:cs typeface="Times New Roman" panose="02020603050405020304" pitchFamily="18" charset="0"/>
              </a:rPr>
              <a:t>Ephesian 6:7 </a:t>
            </a:r>
            <a:r>
              <a:rPr lang="en-US" sz="2300" dirty="0">
                <a:solidFill>
                  <a:schemeClr val="tx1"/>
                </a:solidFill>
                <a:latin typeface="Times New Roman" panose="02020603050405020304" pitchFamily="18" charset="0"/>
                <a:cs typeface="Times New Roman" panose="02020603050405020304" pitchFamily="18" charset="0"/>
              </a:rPr>
              <a:t> Serve wholeheartedly, as if you were serving the Lord, not people.</a:t>
            </a:r>
          </a:p>
          <a:p>
            <a:pPr marL="0" indent="0">
              <a:buNone/>
            </a:pPr>
            <a:r>
              <a:rPr lang="en-US" sz="2300" b="1" u="sng" dirty="0">
                <a:solidFill>
                  <a:schemeClr val="tx1"/>
                </a:solidFill>
                <a:latin typeface="Times New Roman" panose="02020603050405020304" pitchFamily="18" charset="0"/>
                <a:cs typeface="Times New Roman" panose="02020603050405020304" pitchFamily="18" charset="0"/>
              </a:rPr>
              <a:t>1 Peter 4:10 </a:t>
            </a:r>
            <a:r>
              <a:rPr lang="en-US" sz="2300" dirty="0">
                <a:solidFill>
                  <a:schemeClr val="tx1"/>
                </a:solidFill>
                <a:latin typeface="Times New Roman" panose="02020603050405020304" pitchFamily="18" charset="0"/>
                <a:cs typeface="Times New Roman" panose="02020603050405020304" pitchFamily="18" charset="0"/>
              </a:rPr>
              <a:t> Each of you should use whatever gift you have received to serve others, as faithful stewards of God’s grace in its various forms.</a:t>
            </a:r>
          </a:p>
          <a:p>
            <a:pPr marL="0" indent="0">
              <a:buNone/>
            </a:pPr>
            <a:r>
              <a:rPr lang="en-US" sz="2300" b="1" u="sng" dirty="0">
                <a:solidFill>
                  <a:schemeClr val="tx1"/>
                </a:solidFill>
                <a:latin typeface="Times New Roman" panose="02020603050405020304" pitchFamily="18" charset="0"/>
                <a:cs typeface="Times New Roman" panose="02020603050405020304" pitchFamily="18" charset="0"/>
              </a:rPr>
              <a:t>1 Peter 5:2 </a:t>
            </a:r>
            <a:r>
              <a:rPr lang="en-US" sz="2300" dirty="0">
                <a:solidFill>
                  <a:schemeClr val="tx1"/>
                </a:solidFill>
                <a:latin typeface="Times New Roman" panose="02020603050405020304" pitchFamily="18" charset="0"/>
                <a:cs typeface="Times New Roman" panose="02020603050405020304" pitchFamily="18" charset="0"/>
              </a:rPr>
              <a:t> Be shepherds of God’s flock that is under your care, watching over them—not because you must, but because you are willing, as God wants you to be; not pursuing dishonest gain, but eager to serve.</a:t>
            </a:r>
          </a:p>
          <a:p>
            <a:pPr marL="0" indent="0">
              <a:buNone/>
            </a:pPr>
            <a:r>
              <a:rPr lang="en-US" sz="2300" dirty="0">
                <a:solidFill>
                  <a:schemeClr val="tx1"/>
                </a:solidFill>
                <a:latin typeface="Times New Roman" panose="02020603050405020304" pitchFamily="18" charset="0"/>
                <a:cs typeface="Times New Roman" panose="02020603050405020304" pitchFamily="18" charset="0"/>
              </a:rPr>
              <a:t>I pray that God speaks to you today and that you are encouraged to go out and serve those who are in need of Jesus’ love. </a:t>
            </a:r>
          </a:p>
        </p:txBody>
      </p:sp>
    </p:spTree>
  </p:cSld>
  <p:clrMapOvr>
    <a:masterClrMapping/>
  </p:clrMapOvr>
  <mc:AlternateContent xmlns:mc="http://schemas.openxmlformats.org/markup-compatibility/2006">
    <mc:Choice xmlns:p14="http://schemas.microsoft.com/office/powerpoint/2010/main" Requires="p14">
      <p:transition spd="slow" p14:dur="3400" advTm="25811">
        <p14:reveal/>
      </p:transition>
    </mc:Choice>
    <mc:Fallback>
      <p:transition spd="slow" advTm="25811">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57200" y="685800"/>
            <a:ext cx="8229600" cy="5791200"/>
          </a:xfrm>
        </p:spPr>
        <p:txBody>
          <a:bodyPr>
            <a:noAutofit/>
          </a:bodyPr>
          <a:lstStyle/>
          <a:p>
            <a:pPr marL="0" indent="0">
              <a:buNone/>
            </a:pPr>
            <a:r>
              <a:rPr lang="en-US" sz="1400" b="1" dirty="0">
                <a:solidFill>
                  <a:schemeClr val="tx1"/>
                </a:solidFill>
                <a:effectLst/>
                <a:latin typeface="Times New Roman" panose="02020603050405020304" pitchFamily="18" charset="0"/>
                <a:cs typeface="Times New Roman" panose="02020603050405020304" pitchFamily="18" charset="0"/>
              </a:rPr>
              <a:t>We are looking for volunteers to help this ministry in our Outreach Programs, Prayer Team, Bible Studies, and most importantly our </a:t>
            </a:r>
            <a:r>
              <a:rPr lang="en-US" sz="1600" b="1" i="1" dirty="0">
                <a:solidFill>
                  <a:schemeClr val="tx1"/>
                </a:solidFill>
                <a:effectLst/>
                <a:latin typeface="Brush Script MT" panose="03060802040406070304" pitchFamily="66" charset="0"/>
                <a:cs typeface="Times New Roman" panose="02020603050405020304" pitchFamily="18" charset="0"/>
              </a:rPr>
              <a:t>Pen Pals for Jesus Ministry</a:t>
            </a:r>
            <a:r>
              <a:rPr lang="en-US" sz="1400" b="1" dirty="0">
                <a:solidFill>
                  <a:schemeClr val="tx1"/>
                </a:solidFill>
                <a:effectLst/>
                <a:latin typeface="Times New Roman" panose="02020603050405020304" pitchFamily="18" charset="0"/>
                <a:cs typeface="Times New Roman" panose="02020603050405020304" pitchFamily="18" charset="0"/>
              </a:rPr>
              <a:t> which is reaching out to the lonely men and women in prison. Most of the inmates contacting us have already accepted Jesus or they are seeking God</a:t>
            </a:r>
            <a:r>
              <a:rPr lang="en-US" sz="1400" b="1" dirty="0" smtClean="0">
                <a:solidFill>
                  <a:schemeClr val="tx1"/>
                </a:solidFill>
                <a:effectLst/>
                <a:latin typeface="Times New Roman" panose="02020603050405020304" pitchFamily="18" charset="0"/>
                <a:cs typeface="Times New Roman" panose="02020603050405020304" pitchFamily="18" charset="0"/>
              </a:rPr>
              <a:t>.</a:t>
            </a:r>
          </a:p>
          <a:p>
            <a:pPr marL="0" indent="0">
              <a:buNone/>
            </a:pPr>
            <a:endParaRPr lang="en-US" sz="1400" b="1" dirty="0">
              <a:solidFill>
                <a:schemeClr val="tx1"/>
              </a:solidFill>
              <a:effectLst/>
              <a:latin typeface="Times New Roman" panose="02020603050405020304" pitchFamily="18" charset="0"/>
              <a:cs typeface="Times New Roman" panose="02020603050405020304" pitchFamily="18" charset="0"/>
            </a:endParaRPr>
          </a:p>
          <a:p>
            <a:pPr marL="0" indent="0">
              <a:buNone/>
            </a:pPr>
            <a:r>
              <a:rPr lang="en-US" sz="1400" b="1" dirty="0">
                <a:solidFill>
                  <a:schemeClr val="tx1"/>
                </a:solidFill>
                <a:effectLst/>
                <a:latin typeface="Times New Roman" panose="02020603050405020304" pitchFamily="18" charset="0"/>
                <a:cs typeface="Times New Roman" panose="02020603050405020304" pitchFamily="18" charset="0"/>
              </a:rPr>
              <a:t>We are in need of Christian brothers and sisters to write to inmates and shut-ins whom are seeking Christian fellowship and are looking to make changes in their lives and build a relationship with our Lord and Savoir Jesus Christ</a:t>
            </a:r>
            <a:r>
              <a:rPr lang="en-US" sz="1400" b="1" dirty="0" smtClean="0">
                <a:solidFill>
                  <a:schemeClr val="tx1"/>
                </a:solidFill>
                <a:effectLst/>
                <a:latin typeface="Times New Roman" panose="02020603050405020304" pitchFamily="18" charset="0"/>
                <a:cs typeface="Times New Roman" panose="02020603050405020304" pitchFamily="18" charset="0"/>
              </a:rPr>
              <a:t>.</a:t>
            </a:r>
          </a:p>
          <a:p>
            <a:pPr marL="0" indent="0">
              <a:buNone/>
            </a:pPr>
            <a:endParaRPr lang="en-US" sz="1400" b="1" dirty="0">
              <a:solidFill>
                <a:schemeClr val="tx1"/>
              </a:solidFill>
              <a:effectLst/>
              <a:latin typeface="Times New Roman" panose="02020603050405020304" pitchFamily="18" charset="0"/>
              <a:cs typeface="Times New Roman" panose="02020603050405020304" pitchFamily="18" charset="0"/>
            </a:endParaRPr>
          </a:p>
          <a:p>
            <a:pPr marL="0" indent="0">
              <a:buNone/>
            </a:pPr>
            <a:r>
              <a:rPr lang="en-US" sz="1400" b="1" dirty="0">
                <a:solidFill>
                  <a:schemeClr val="tx1"/>
                </a:solidFill>
                <a:effectLst/>
                <a:latin typeface="Times New Roman" panose="02020603050405020304" pitchFamily="18" charset="0"/>
                <a:cs typeface="Times New Roman" panose="02020603050405020304" pitchFamily="18" charset="0"/>
              </a:rPr>
              <a:t>This is a very rewarding experience as you become a Light for Christ and help a fellow Christian develop the same hope and faith as we have been given</a:t>
            </a:r>
            <a:r>
              <a:rPr lang="en-US" sz="1400" b="1" dirty="0" smtClean="0">
                <a:solidFill>
                  <a:schemeClr val="tx1"/>
                </a:solidFill>
                <a:effectLst/>
                <a:latin typeface="Times New Roman" panose="02020603050405020304" pitchFamily="18" charset="0"/>
                <a:cs typeface="Times New Roman" panose="02020603050405020304" pitchFamily="18" charset="0"/>
              </a:rPr>
              <a:t>.</a:t>
            </a:r>
          </a:p>
          <a:p>
            <a:pPr marL="0" indent="0">
              <a:buNone/>
            </a:pPr>
            <a:endParaRPr lang="en-US" sz="1400" b="1" dirty="0">
              <a:solidFill>
                <a:schemeClr val="tx1"/>
              </a:solidFill>
              <a:effectLst/>
              <a:latin typeface="Times New Roman" panose="02020603050405020304" pitchFamily="18" charset="0"/>
              <a:cs typeface="Times New Roman" panose="02020603050405020304" pitchFamily="18" charset="0"/>
            </a:endParaRPr>
          </a:p>
          <a:p>
            <a:pPr marL="0" indent="0">
              <a:buNone/>
            </a:pPr>
            <a:r>
              <a:rPr lang="en-US" sz="1400" b="1" dirty="0">
                <a:solidFill>
                  <a:schemeClr val="tx1"/>
                </a:solidFill>
                <a:effectLst/>
                <a:latin typeface="Times New Roman" panose="02020603050405020304" pitchFamily="18" charset="0"/>
                <a:cs typeface="Times New Roman" panose="02020603050405020304" pitchFamily="18" charset="0"/>
              </a:rPr>
              <a:t>This ministry’s current growth is demanding more materials and supplies to continue it services to those who are lost, lonely, </a:t>
            </a:r>
            <a:r>
              <a:rPr lang="en-US" sz="1400" b="1" dirty="0" smtClean="0">
                <a:solidFill>
                  <a:schemeClr val="tx1"/>
                </a:solidFill>
                <a:effectLst/>
                <a:latin typeface="Times New Roman" panose="02020603050405020304" pitchFamily="18" charset="0"/>
                <a:cs typeface="Times New Roman" panose="02020603050405020304" pitchFamily="18" charset="0"/>
              </a:rPr>
              <a:t>discouraged, and </a:t>
            </a:r>
            <a:r>
              <a:rPr lang="en-US" sz="1400" b="1" dirty="0">
                <a:solidFill>
                  <a:schemeClr val="tx1"/>
                </a:solidFill>
                <a:effectLst/>
                <a:latin typeface="Times New Roman" panose="02020603050405020304" pitchFamily="18" charset="0"/>
                <a:cs typeface="Times New Roman" panose="02020603050405020304" pitchFamily="18" charset="0"/>
              </a:rPr>
              <a:t>feeling forgotten; most </a:t>
            </a:r>
            <a:r>
              <a:rPr lang="en-US" sz="1400" b="1" dirty="0" smtClean="0">
                <a:solidFill>
                  <a:schemeClr val="tx1"/>
                </a:solidFill>
                <a:effectLst/>
                <a:latin typeface="Times New Roman" panose="02020603050405020304" pitchFamily="18" charset="0"/>
                <a:cs typeface="Times New Roman" panose="02020603050405020304" pitchFamily="18" charset="0"/>
              </a:rPr>
              <a:t>are </a:t>
            </a:r>
            <a:r>
              <a:rPr lang="en-US" sz="1400" b="1" dirty="0">
                <a:solidFill>
                  <a:schemeClr val="tx1"/>
                </a:solidFill>
                <a:effectLst/>
                <a:latin typeface="Times New Roman" panose="02020603050405020304" pitchFamily="18" charset="0"/>
                <a:cs typeface="Times New Roman" panose="02020603050405020304" pitchFamily="18" charset="0"/>
              </a:rPr>
              <a:t>in </a:t>
            </a:r>
            <a:r>
              <a:rPr lang="en-US" sz="1400" b="1" dirty="0" smtClean="0">
                <a:solidFill>
                  <a:schemeClr val="tx1"/>
                </a:solidFill>
                <a:effectLst/>
                <a:latin typeface="Times New Roman" panose="02020603050405020304" pitchFamily="18" charset="0"/>
                <a:cs typeface="Times New Roman" panose="02020603050405020304" pitchFamily="18" charset="0"/>
              </a:rPr>
              <a:t>need of basic items </a:t>
            </a:r>
            <a:r>
              <a:rPr lang="en-US" sz="1400" b="1" dirty="0">
                <a:solidFill>
                  <a:schemeClr val="tx1"/>
                </a:solidFill>
                <a:effectLst/>
                <a:latin typeface="Times New Roman" panose="02020603050405020304" pitchFamily="18" charset="0"/>
                <a:cs typeface="Times New Roman" panose="02020603050405020304" pitchFamily="18" charset="0"/>
              </a:rPr>
              <a:t>that we take for granted everyday</a:t>
            </a:r>
            <a:r>
              <a:rPr lang="en-US" sz="1400" b="1" dirty="0" smtClean="0">
                <a:solidFill>
                  <a:schemeClr val="tx1"/>
                </a:solidFill>
                <a:effectLst/>
                <a:latin typeface="Times New Roman" panose="02020603050405020304" pitchFamily="18" charset="0"/>
                <a:cs typeface="Times New Roman" panose="02020603050405020304" pitchFamily="18" charset="0"/>
              </a:rPr>
              <a:t>.</a:t>
            </a:r>
          </a:p>
          <a:p>
            <a:pPr marL="0" indent="0">
              <a:buNone/>
            </a:pPr>
            <a:endParaRPr lang="en-US" sz="1400" b="1" dirty="0">
              <a:solidFill>
                <a:schemeClr val="tx1"/>
              </a:solidFill>
              <a:effectLst/>
              <a:latin typeface="Times New Roman" panose="02020603050405020304" pitchFamily="18" charset="0"/>
              <a:cs typeface="Times New Roman" panose="02020603050405020304" pitchFamily="18" charset="0"/>
            </a:endParaRPr>
          </a:p>
          <a:p>
            <a:pPr marL="0" indent="0">
              <a:buNone/>
            </a:pPr>
            <a:r>
              <a:rPr lang="en-US" sz="1400" b="1" dirty="0">
                <a:solidFill>
                  <a:schemeClr val="tx1"/>
                </a:solidFill>
                <a:effectLst/>
                <a:latin typeface="Times New Roman" panose="02020603050405020304" pitchFamily="18" charset="0"/>
                <a:cs typeface="Times New Roman" panose="02020603050405020304" pitchFamily="18" charset="0"/>
              </a:rPr>
              <a:t>We currently have </a:t>
            </a:r>
            <a:r>
              <a:rPr lang="en-US" sz="1400" b="1" dirty="0" smtClean="0">
                <a:solidFill>
                  <a:schemeClr val="tx1"/>
                </a:solidFill>
                <a:latin typeface="Times New Roman" panose="02020603050405020304" pitchFamily="18" charset="0"/>
                <a:cs typeface="Times New Roman" panose="02020603050405020304" pitchFamily="18" charset="0"/>
              </a:rPr>
              <a:t>32</a:t>
            </a:r>
            <a:r>
              <a:rPr lang="en-US" sz="1400" b="1" dirty="0" smtClean="0">
                <a:solidFill>
                  <a:schemeClr val="tx1"/>
                </a:solidFill>
                <a:effectLst/>
                <a:latin typeface="Times New Roman" panose="02020603050405020304" pitchFamily="18" charset="0"/>
                <a:cs typeface="Times New Roman" panose="02020603050405020304" pitchFamily="18" charset="0"/>
              </a:rPr>
              <a:t>5 </a:t>
            </a:r>
            <a:r>
              <a:rPr lang="en-US" sz="1400" b="1" dirty="0">
                <a:solidFill>
                  <a:schemeClr val="tx1"/>
                </a:solidFill>
                <a:effectLst/>
                <a:latin typeface="Times New Roman" panose="02020603050405020304" pitchFamily="18" charset="0"/>
                <a:cs typeface="Times New Roman" panose="02020603050405020304" pitchFamily="18" charset="0"/>
              </a:rPr>
              <a:t>of God’s children that are seeking services from Disciple of Christ Ministries. With </a:t>
            </a:r>
            <a:r>
              <a:rPr lang="en-US" sz="1400" b="1" dirty="0" smtClean="0">
                <a:solidFill>
                  <a:schemeClr val="tx1"/>
                </a:solidFill>
                <a:effectLst/>
                <a:latin typeface="Times New Roman" panose="02020603050405020304" pitchFamily="18" charset="0"/>
                <a:cs typeface="Times New Roman" panose="02020603050405020304" pitchFamily="18" charset="0"/>
              </a:rPr>
              <a:t>this </a:t>
            </a:r>
            <a:r>
              <a:rPr lang="en-US" sz="1400" b="1" dirty="0">
                <a:solidFill>
                  <a:schemeClr val="tx1"/>
                </a:solidFill>
                <a:effectLst/>
                <a:latin typeface="Times New Roman" panose="02020603050405020304" pitchFamily="18" charset="0"/>
                <a:cs typeface="Times New Roman" panose="02020603050405020304" pitchFamily="18" charset="0"/>
              </a:rPr>
              <a:t>number rising everyday as God continues to bring this ministry to all who have prayed asking for someone to hear their cry for a Christian friend or for someone to make them feel part of a family. The strength, knowledge and wisdom to make changes in their lives as they choose to walk in Christ</a:t>
            </a:r>
            <a:r>
              <a:rPr lang="en-US" sz="1400" b="1" dirty="0" smtClean="0">
                <a:solidFill>
                  <a:schemeClr val="tx1"/>
                </a:solidFill>
                <a:effectLst/>
                <a:latin typeface="Times New Roman" panose="02020603050405020304" pitchFamily="18" charset="0"/>
                <a:cs typeface="Times New Roman" panose="02020603050405020304" pitchFamily="18" charset="0"/>
              </a:rPr>
              <a:t>.</a:t>
            </a:r>
          </a:p>
          <a:p>
            <a:pPr marL="0" indent="0">
              <a:buNone/>
            </a:pPr>
            <a:endParaRPr lang="en-US" sz="1600" b="1" dirty="0">
              <a:solidFill>
                <a:schemeClr val="tx1"/>
              </a:solidFill>
              <a:effectLst/>
              <a:latin typeface="Times New Roman" panose="02020603050405020304" pitchFamily="18" charset="0"/>
              <a:cs typeface="Times New Roman" panose="02020603050405020304" pitchFamily="18" charset="0"/>
            </a:endParaRPr>
          </a:p>
          <a:p>
            <a:pPr marL="0" indent="0">
              <a:buNone/>
            </a:pPr>
            <a:r>
              <a:rPr lang="en-US" sz="1400" b="1" dirty="0">
                <a:solidFill>
                  <a:schemeClr val="tx1"/>
                </a:solidFill>
                <a:effectLst/>
                <a:latin typeface="Times New Roman" panose="02020603050405020304" pitchFamily="18" charset="0"/>
                <a:cs typeface="Times New Roman" panose="02020603050405020304" pitchFamily="18" charset="0"/>
              </a:rPr>
              <a:t>You could be the </a:t>
            </a:r>
            <a:r>
              <a:rPr lang="en-US" sz="1400" b="1" dirty="0" smtClean="0">
                <a:solidFill>
                  <a:schemeClr val="tx1"/>
                </a:solidFill>
                <a:effectLst/>
                <a:latin typeface="Times New Roman" panose="02020603050405020304" pitchFamily="18" charset="0"/>
                <a:cs typeface="Times New Roman" panose="02020603050405020304" pitchFamily="18" charset="0"/>
              </a:rPr>
              <a:t>exact person </a:t>
            </a:r>
            <a:r>
              <a:rPr lang="en-US" sz="1400" b="1" dirty="0">
                <a:solidFill>
                  <a:schemeClr val="tx1"/>
                </a:solidFill>
                <a:effectLst/>
                <a:latin typeface="Times New Roman" panose="02020603050405020304" pitchFamily="18" charset="0"/>
                <a:cs typeface="Times New Roman" panose="02020603050405020304" pitchFamily="18" charset="0"/>
              </a:rPr>
              <a:t>God has in mind to serve and fulfill a fellow Christian prayer. So would you please join me in prayer and ask God to open your heart to hear those calls for help and to also give you guidance of how you maybe able to help our ministry in glorifying God in all we do serving Him</a:t>
            </a:r>
            <a:r>
              <a:rPr lang="en-US" sz="1400" b="1" dirty="0" smtClean="0">
                <a:solidFill>
                  <a:schemeClr val="tx1"/>
                </a:solidFill>
                <a:effectLst/>
                <a:latin typeface="Times New Roman" panose="02020603050405020304" pitchFamily="18" charset="0"/>
                <a:cs typeface="Times New Roman" panose="02020603050405020304" pitchFamily="18" charset="0"/>
              </a:rPr>
              <a:t>.</a:t>
            </a:r>
            <a:endParaRPr lang="en-US" sz="1400" b="1" dirty="0">
              <a:solidFill>
                <a:schemeClr val="tx1"/>
              </a:solidFill>
              <a:effectLst/>
              <a:latin typeface="Times New Roman" panose="02020603050405020304" pitchFamily="18" charset="0"/>
              <a:cs typeface="Times New Roman" panose="02020603050405020304" pitchFamily="18" charset="0"/>
            </a:endParaRPr>
          </a:p>
        </p:txBody>
      </p:sp>
      <p:sp>
        <p:nvSpPr>
          <p:cNvPr id="7" name="Rectangle 2"/>
          <p:cNvSpPr>
            <a:spLocks noGrp="1" noChangeArrowheads="1"/>
          </p:cNvSpPr>
          <p:nvPr>
            <p:ph type="title"/>
          </p:nvPr>
        </p:nvSpPr>
        <p:spPr>
          <a:xfrm>
            <a:off x="457200" y="0"/>
            <a:ext cx="8229600" cy="685800"/>
          </a:xfrm>
        </p:spPr>
        <p:txBody>
          <a:bodyPr tIns="0" anchor="t">
            <a:normAutofit fontScale="90000"/>
          </a:bodyPr>
          <a:lstStyle/>
          <a:p>
            <a:pPr algn="l">
              <a:lnSpc>
                <a:spcPct val="100000"/>
              </a:lnSpc>
            </a:pPr>
            <a:r>
              <a:rPr lang="en-US" sz="3100" b="1" dirty="0">
                <a:effectLst>
                  <a:outerShdw blurRad="38100" dist="38100" dir="2700000" algn="tl">
                    <a:srgbClr val="000000">
                      <a:alpha val="43137"/>
                    </a:srgbClr>
                  </a:outerShdw>
                </a:effectLst>
              </a:rPr>
              <a:t>How you can help our efforts </a:t>
            </a:r>
            <a:r>
              <a:rPr lang="en-US" sz="4800" dirty="0">
                <a:effectLst/>
              </a:rPr>
              <a:t> </a:t>
            </a:r>
          </a:p>
        </p:txBody>
      </p:sp>
    </p:spTree>
  </p:cSld>
  <p:clrMapOvr>
    <a:masterClrMapping/>
  </p:clrMapOvr>
  <p:transition spd="slow" advTm="26187">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57200" y="685800"/>
            <a:ext cx="8229600" cy="5791200"/>
          </a:xfrm>
        </p:spPr>
        <p:txBody>
          <a:bodyPr>
            <a:noAutofit/>
          </a:bodyPr>
          <a:lstStyle/>
          <a:p>
            <a:pPr marL="0" lvl="0" indent="0">
              <a:buNone/>
            </a:pPr>
            <a:r>
              <a:rPr lang="en-US" sz="1400" b="1" dirty="0">
                <a:solidFill>
                  <a:schemeClr val="tx1"/>
                </a:solidFill>
                <a:latin typeface="Times New Roman" panose="02020603050405020304" pitchFamily="18" charset="0"/>
                <a:cs typeface="Times New Roman" panose="02020603050405020304" pitchFamily="18" charset="0"/>
              </a:rPr>
              <a:t>Outreach &gt;&gt;&gt;</a:t>
            </a:r>
          </a:p>
          <a:p>
            <a:pPr marL="0" lvl="0" indent="0">
              <a:buNone/>
            </a:pPr>
            <a:r>
              <a:rPr lang="en-US" sz="1400" b="1" dirty="0">
                <a:solidFill>
                  <a:schemeClr val="tx1"/>
                </a:solidFill>
                <a:latin typeface="Times New Roman" panose="02020603050405020304" pitchFamily="18" charset="0"/>
                <a:cs typeface="Times New Roman" panose="02020603050405020304" pitchFamily="18" charset="0"/>
              </a:rPr>
              <a:t>There are many outreach opportunities we are working on establishing so we can fulfill our mission statement.  </a:t>
            </a:r>
          </a:p>
          <a:p>
            <a:pPr marL="0" lvl="0" indent="0">
              <a:buNone/>
            </a:pPr>
            <a:r>
              <a:rPr lang="en-US" sz="1400" b="1" dirty="0">
                <a:solidFill>
                  <a:schemeClr val="tx1"/>
                </a:solidFill>
                <a:latin typeface="Times New Roman" panose="02020603050405020304" pitchFamily="18" charset="0"/>
                <a:cs typeface="Times New Roman" panose="02020603050405020304" pitchFamily="18" charset="0"/>
              </a:rPr>
              <a:t> </a:t>
            </a:r>
          </a:p>
          <a:p>
            <a:pPr marL="0" lvl="0" indent="0">
              <a:buNone/>
            </a:pPr>
            <a:r>
              <a:rPr lang="en-US" sz="1400" b="1" dirty="0">
                <a:solidFill>
                  <a:schemeClr val="tx1"/>
                </a:solidFill>
                <a:latin typeface="Times New Roman" panose="02020603050405020304" pitchFamily="18" charset="0"/>
                <a:cs typeface="Times New Roman" panose="02020603050405020304" pitchFamily="18" charset="0"/>
              </a:rPr>
              <a:t>Develop a working outreach mentoring program, which will be able to assist and help reintegrate those who are seeking a new and better life after incarceration. </a:t>
            </a:r>
          </a:p>
          <a:p>
            <a:pPr marL="0" lvl="0" indent="0">
              <a:buNone/>
            </a:pPr>
            <a:r>
              <a:rPr lang="en-US" sz="1400" b="1" dirty="0">
                <a:solidFill>
                  <a:schemeClr val="tx1"/>
                </a:solidFill>
                <a:latin typeface="Times New Roman" panose="02020603050405020304" pitchFamily="18" charset="0"/>
                <a:cs typeface="Times New Roman" panose="02020603050405020304" pitchFamily="18" charset="0"/>
              </a:rPr>
              <a:t> </a:t>
            </a:r>
          </a:p>
          <a:p>
            <a:pPr marL="0" lvl="0" indent="0">
              <a:buNone/>
            </a:pPr>
            <a:r>
              <a:rPr lang="en-US" sz="1400" b="1" dirty="0">
                <a:solidFill>
                  <a:schemeClr val="tx1"/>
                </a:solidFill>
                <a:latin typeface="Times New Roman" panose="02020603050405020304" pitchFamily="18" charset="0"/>
                <a:cs typeface="Times New Roman" panose="02020603050405020304" pitchFamily="18" charset="0"/>
              </a:rPr>
              <a:t>Building resources with local and state agencies, to better assist in getting a person the much needed services they so desperately need to get back on their feet</a:t>
            </a:r>
            <a:r>
              <a:rPr lang="en-US" sz="1400" b="1" dirty="0" smtClean="0">
                <a:solidFill>
                  <a:schemeClr val="tx1"/>
                </a:solidFill>
                <a:latin typeface="Times New Roman" panose="02020603050405020304" pitchFamily="18" charset="0"/>
                <a:cs typeface="Times New Roman" panose="02020603050405020304" pitchFamily="18" charset="0"/>
              </a:rPr>
              <a:t>.</a:t>
            </a:r>
          </a:p>
          <a:p>
            <a:pPr marL="0" lvl="0" indent="0">
              <a:buNone/>
            </a:pPr>
            <a:endParaRPr lang="en-US" sz="1400" b="1" dirty="0">
              <a:solidFill>
                <a:schemeClr val="tx1"/>
              </a:solidFill>
              <a:latin typeface="Times New Roman" panose="02020603050405020304" pitchFamily="18" charset="0"/>
              <a:cs typeface="Times New Roman" panose="02020603050405020304" pitchFamily="18" charset="0"/>
            </a:endParaRPr>
          </a:p>
          <a:p>
            <a:pPr marL="0" lvl="0" indent="0">
              <a:buNone/>
            </a:pPr>
            <a:r>
              <a:rPr lang="en-US" sz="1400" b="1" dirty="0">
                <a:solidFill>
                  <a:schemeClr val="tx1"/>
                </a:solidFill>
                <a:latin typeface="Times New Roman" panose="02020603050405020304" pitchFamily="18" charset="0"/>
                <a:cs typeface="Times New Roman" panose="02020603050405020304" pitchFamily="18" charset="0"/>
              </a:rPr>
              <a:t>Establishing and maintaining a list of local places one can go to find clothing, food, shelter, housing, and even a local Church to worship at.</a:t>
            </a:r>
          </a:p>
          <a:p>
            <a:pPr marL="0" lvl="0" indent="0">
              <a:buNone/>
            </a:pPr>
            <a:r>
              <a:rPr lang="en-US" sz="1400" b="1" dirty="0">
                <a:solidFill>
                  <a:schemeClr val="tx1"/>
                </a:solidFill>
                <a:latin typeface="Times New Roman" panose="02020603050405020304" pitchFamily="18" charset="0"/>
                <a:cs typeface="Times New Roman" panose="02020603050405020304" pitchFamily="18" charset="0"/>
              </a:rPr>
              <a:t> </a:t>
            </a:r>
          </a:p>
          <a:p>
            <a:pPr marL="0" lvl="0" indent="0">
              <a:buNone/>
            </a:pPr>
            <a:r>
              <a:rPr lang="en-US" sz="1400" b="1" dirty="0">
                <a:solidFill>
                  <a:schemeClr val="tx1"/>
                </a:solidFill>
                <a:latin typeface="Times New Roman" panose="02020603050405020304" pitchFamily="18" charset="0"/>
                <a:cs typeface="Times New Roman" panose="02020603050405020304" pitchFamily="18" charset="0"/>
              </a:rPr>
              <a:t>Our Christian Mentoring Program. Reaching out to help a fellow brother or sister  reintegrate into the community and  become a productive member in the community.</a:t>
            </a:r>
          </a:p>
          <a:p>
            <a:pPr marL="0" lvl="0" indent="0">
              <a:buNone/>
            </a:pPr>
            <a:r>
              <a:rPr lang="en-US" sz="1400" b="1" dirty="0">
                <a:solidFill>
                  <a:schemeClr val="tx1"/>
                </a:solidFill>
                <a:latin typeface="Times New Roman" panose="02020603050405020304" pitchFamily="18" charset="0"/>
                <a:cs typeface="Times New Roman" panose="02020603050405020304" pitchFamily="18" charset="0"/>
              </a:rPr>
              <a:t> </a:t>
            </a:r>
          </a:p>
          <a:p>
            <a:pPr marL="0" lvl="0" indent="0">
              <a:buNone/>
            </a:pPr>
            <a:r>
              <a:rPr lang="en-US" sz="1400" b="1" dirty="0">
                <a:solidFill>
                  <a:schemeClr val="tx1"/>
                </a:solidFill>
                <a:latin typeface="Times New Roman" panose="02020603050405020304" pitchFamily="18" charset="0"/>
                <a:cs typeface="Times New Roman" panose="02020603050405020304" pitchFamily="18" charset="0"/>
              </a:rPr>
              <a:t>Maybe your not able to get out to do missions work on the street and would like to help us put together our Bi-Monthly Newsletter we send out to our pen pals and supporters.</a:t>
            </a:r>
          </a:p>
          <a:p>
            <a:pPr marL="0" lvl="0" indent="0">
              <a:buNone/>
            </a:pPr>
            <a:r>
              <a:rPr lang="en-US" sz="1400" b="1" dirty="0">
                <a:solidFill>
                  <a:schemeClr val="tx1"/>
                </a:solidFill>
                <a:latin typeface="Times New Roman" panose="02020603050405020304" pitchFamily="18" charset="0"/>
                <a:cs typeface="Times New Roman" panose="02020603050405020304" pitchFamily="18" charset="0"/>
              </a:rPr>
              <a:t> </a:t>
            </a:r>
          </a:p>
          <a:p>
            <a:pPr marL="0" lvl="0" indent="0">
              <a:buNone/>
            </a:pPr>
            <a:r>
              <a:rPr lang="en-US" sz="1400" b="1" dirty="0">
                <a:solidFill>
                  <a:schemeClr val="tx1"/>
                </a:solidFill>
                <a:latin typeface="Times New Roman" panose="02020603050405020304" pitchFamily="18" charset="0"/>
                <a:cs typeface="Times New Roman" panose="02020603050405020304" pitchFamily="18" charset="0"/>
              </a:rPr>
              <a:t>Website  &gt;&gt;&gt;</a:t>
            </a:r>
          </a:p>
          <a:p>
            <a:pPr marL="0" lvl="0" indent="0">
              <a:buNone/>
            </a:pPr>
            <a:r>
              <a:rPr lang="en-US" sz="1400" b="1" dirty="0">
                <a:solidFill>
                  <a:schemeClr val="tx1"/>
                </a:solidFill>
                <a:latin typeface="Times New Roman" panose="02020603050405020304" pitchFamily="18" charset="0"/>
                <a:cs typeface="Times New Roman" panose="02020603050405020304" pitchFamily="18" charset="0"/>
              </a:rPr>
              <a:t> We have a website and 2 Facebook pages we maintain that could use someone expertise so we are able to fully utilize our presence on the web. </a:t>
            </a:r>
            <a:endParaRPr lang="en-US" sz="1400" b="1" dirty="0" smtClean="0">
              <a:solidFill>
                <a:schemeClr val="tx1"/>
              </a:solidFill>
              <a:latin typeface="Times New Roman" panose="02020603050405020304" pitchFamily="18" charset="0"/>
              <a:cs typeface="Times New Roman" panose="02020603050405020304" pitchFamily="18" charset="0"/>
            </a:endParaRPr>
          </a:p>
        </p:txBody>
      </p:sp>
      <p:sp>
        <p:nvSpPr>
          <p:cNvPr id="7" name="Rectangle 2"/>
          <p:cNvSpPr>
            <a:spLocks noGrp="1" noChangeArrowheads="1"/>
          </p:cNvSpPr>
          <p:nvPr>
            <p:ph type="title"/>
          </p:nvPr>
        </p:nvSpPr>
        <p:spPr>
          <a:xfrm>
            <a:off x="457200" y="0"/>
            <a:ext cx="8229600" cy="685800"/>
          </a:xfrm>
        </p:spPr>
        <p:txBody>
          <a:bodyPr tIns="0" anchor="t">
            <a:normAutofit fontScale="90000"/>
          </a:bodyPr>
          <a:lstStyle/>
          <a:p>
            <a:pPr algn="l">
              <a:lnSpc>
                <a:spcPct val="100000"/>
              </a:lnSpc>
            </a:pPr>
            <a:r>
              <a:rPr lang="en-US" sz="2800" b="1" dirty="0">
                <a:effectLst>
                  <a:outerShdw blurRad="38100" dist="38100" dir="2700000" algn="tl">
                    <a:srgbClr val="000000">
                      <a:alpha val="43137"/>
                    </a:srgbClr>
                  </a:outerShdw>
                </a:effectLst>
              </a:rPr>
              <a:t>How you can help our </a:t>
            </a:r>
            <a:r>
              <a:rPr lang="en-US" sz="2800" b="1" dirty="0" smtClean="0">
                <a:effectLst>
                  <a:outerShdw blurRad="38100" dist="38100" dir="2700000" algn="tl">
                    <a:srgbClr val="000000">
                      <a:alpha val="43137"/>
                    </a:srgbClr>
                  </a:outerShdw>
                </a:effectLst>
              </a:rPr>
              <a:t>efforts   (Continued) </a:t>
            </a:r>
            <a:r>
              <a:rPr lang="en-US" sz="4800" dirty="0">
                <a:effectLst/>
              </a:rPr>
              <a:t> </a:t>
            </a:r>
          </a:p>
        </p:txBody>
      </p:sp>
    </p:spTree>
  </p:cSld>
  <p:clrMapOvr>
    <a:masterClrMapping/>
  </p:clrMapOvr>
  <mc:AlternateContent xmlns:mc="http://schemas.openxmlformats.org/markup-compatibility/2006">
    <mc:Choice xmlns:p14="http://schemas.microsoft.com/office/powerpoint/2010/main" Requires="p14">
      <p:transition spd="slow" p14:dur="1500" advTm="26068">
        <p14:ripple dir="rd"/>
      </p:transition>
    </mc:Choice>
    <mc:Fallback>
      <p:transition spd="slow" advTm="26068">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57200" y="685800"/>
            <a:ext cx="8229600" cy="5791200"/>
          </a:xfrm>
        </p:spPr>
        <p:txBody>
          <a:bodyPr>
            <a:noAutofit/>
          </a:bodyPr>
          <a:lstStyle/>
          <a:p>
            <a:pPr marL="0" lvl="0" indent="0">
              <a:buNone/>
            </a:pPr>
            <a:r>
              <a:rPr lang="en-US" sz="1400" b="1" i="1" dirty="0">
                <a:solidFill>
                  <a:schemeClr val="tx1"/>
                </a:solidFill>
                <a:latin typeface="Times New Roman" panose="02020603050405020304" pitchFamily="18" charset="0"/>
                <a:cs typeface="Times New Roman" panose="02020603050405020304" pitchFamily="18" charset="0"/>
              </a:rPr>
              <a:t>Prayer Team  &gt;&gt;&gt;</a:t>
            </a:r>
            <a:endParaRPr lang="en-US" sz="1400" b="1" dirty="0">
              <a:solidFill>
                <a:schemeClr val="tx1"/>
              </a:solidFill>
              <a:latin typeface="Times New Roman" panose="02020603050405020304" pitchFamily="18" charset="0"/>
              <a:cs typeface="Times New Roman" panose="02020603050405020304" pitchFamily="18" charset="0"/>
            </a:endParaRPr>
          </a:p>
          <a:p>
            <a:pPr marL="0" lvl="0" indent="0">
              <a:buNone/>
            </a:pPr>
            <a:r>
              <a:rPr lang="en-US" sz="1400" b="1" dirty="0">
                <a:solidFill>
                  <a:schemeClr val="tx1"/>
                </a:solidFill>
                <a:latin typeface="Times New Roman" panose="02020603050405020304" pitchFamily="18" charset="0"/>
                <a:cs typeface="Times New Roman" panose="02020603050405020304" pitchFamily="18" charset="0"/>
              </a:rPr>
              <a:t>We are always looking for prayer warriors to assist with our Prayer Request we receive on our Prayer line 617-237-0019 and through our Prayer Request page on our website. </a:t>
            </a:r>
            <a:r>
              <a:rPr lang="en-US" sz="1400" b="1" dirty="0" smtClean="0">
                <a:solidFill>
                  <a:schemeClr val="tx1"/>
                </a:solidFill>
                <a:latin typeface="Times New Roman" panose="02020603050405020304" pitchFamily="18" charset="0"/>
                <a:cs typeface="Times New Roman" panose="02020603050405020304" pitchFamily="18" charset="0"/>
                <a:hlinkClick r:id="rId3"/>
              </a:rPr>
              <a:t>www.discipleofchristministries.org</a:t>
            </a:r>
            <a:r>
              <a:rPr lang="en-US" sz="1400" b="1" dirty="0" smtClean="0">
                <a:solidFill>
                  <a:schemeClr val="tx1"/>
                </a:solidFill>
                <a:latin typeface="Times New Roman" panose="02020603050405020304" pitchFamily="18" charset="0"/>
                <a:cs typeface="Times New Roman" panose="02020603050405020304" pitchFamily="18" charset="0"/>
              </a:rPr>
              <a:t> Currently we are meeting on Zoom on Thursday mornings from 11:00am to 12:00pm for prayer all are welcome to join</a:t>
            </a:r>
            <a:endParaRPr lang="en-US" sz="1400" b="1" dirty="0">
              <a:solidFill>
                <a:schemeClr val="tx1"/>
              </a:solidFill>
              <a:latin typeface="Times New Roman" panose="02020603050405020304" pitchFamily="18" charset="0"/>
              <a:cs typeface="Times New Roman" panose="02020603050405020304" pitchFamily="18" charset="0"/>
            </a:endParaRPr>
          </a:p>
          <a:p>
            <a:pPr marL="0" lvl="0" indent="0">
              <a:buNone/>
            </a:pPr>
            <a:r>
              <a:rPr lang="en-US" sz="1400" b="1" dirty="0">
                <a:solidFill>
                  <a:schemeClr val="tx1"/>
                </a:solidFill>
                <a:latin typeface="Times New Roman" panose="02020603050405020304" pitchFamily="18" charset="0"/>
                <a:cs typeface="Times New Roman" panose="02020603050405020304" pitchFamily="18" charset="0"/>
              </a:rPr>
              <a:t> </a:t>
            </a:r>
          </a:p>
          <a:p>
            <a:pPr marL="0" lvl="0" indent="0">
              <a:buNone/>
            </a:pPr>
            <a:r>
              <a:rPr lang="en-US" sz="1400" b="1" i="1" dirty="0">
                <a:solidFill>
                  <a:schemeClr val="tx1"/>
                </a:solidFill>
                <a:latin typeface="Times New Roman" panose="02020603050405020304" pitchFamily="18" charset="0"/>
                <a:cs typeface="Times New Roman" panose="02020603050405020304" pitchFamily="18" charset="0"/>
              </a:rPr>
              <a:t>Bible Studies  &gt;&gt;&gt;</a:t>
            </a:r>
            <a:endParaRPr lang="en-US" sz="1400" b="1" dirty="0">
              <a:solidFill>
                <a:schemeClr val="tx1"/>
              </a:solidFill>
              <a:latin typeface="Times New Roman" panose="02020603050405020304" pitchFamily="18" charset="0"/>
              <a:cs typeface="Times New Roman" panose="02020603050405020304" pitchFamily="18" charset="0"/>
            </a:endParaRPr>
          </a:p>
          <a:p>
            <a:pPr marL="0" lvl="0" indent="0">
              <a:buNone/>
            </a:pPr>
            <a:r>
              <a:rPr lang="en-US" sz="1400" b="1" dirty="0">
                <a:solidFill>
                  <a:schemeClr val="tx1"/>
                </a:solidFill>
                <a:latin typeface="Times New Roman" panose="02020603050405020304" pitchFamily="18" charset="0"/>
                <a:cs typeface="Times New Roman" panose="02020603050405020304" pitchFamily="18" charset="0"/>
              </a:rPr>
              <a:t>We would like to be able to offer a Bible Study Program to our inmates and also sponsor local Bible Studies in our communities. So volunteers are needed to prepare study material and  help  with finding or hosting a local study location.</a:t>
            </a:r>
          </a:p>
          <a:p>
            <a:pPr marL="0" indent="0">
              <a:buNone/>
            </a:pPr>
            <a:endParaRPr lang="en-US" sz="1600" b="1" dirty="0" smtClean="0">
              <a:solidFill>
                <a:schemeClr val="tx1"/>
              </a:solidFill>
              <a:effectLst/>
              <a:latin typeface="Times New Roman" panose="02020603050405020304" pitchFamily="18" charset="0"/>
              <a:cs typeface="Times New Roman" panose="02020603050405020304" pitchFamily="18" charset="0"/>
            </a:endParaRPr>
          </a:p>
          <a:p>
            <a:pPr marL="0" lvl="0" indent="0">
              <a:buNone/>
            </a:pPr>
            <a:r>
              <a:rPr lang="en-US" sz="1400" b="1" i="1" dirty="0" smtClean="0">
                <a:solidFill>
                  <a:prstClr val="black"/>
                </a:solidFill>
                <a:latin typeface="Times New Roman" panose="02020603050405020304" pitchFamily="18" charset="0"/>
                <a:cs typeface="Times New Roman" panose="02020603050405020304" pitchFamily="18" charset="0"/>
              </a:rPr>
              <a:t>Financial Support &gt;&gt;&gt;</a:t>
            </a:r>
            <a:endParaRPr lang="en-US" sz="1400" b="1" dirty="0">
              <a:solidFill>
                <a:prstClr val="black"/>
              </a:solidFill>
              <a:latin typeface="Times New Roman" panose="02020603050405020304" pitchFamily="18" charset="0"/>
              <a:cs typeface="Times New Roman" panose="02020603050405020304" pitchFamily="18" charset="0"/>
            </a:endParaRPr>
          </a:p>
          <a:p>
            <a:pPr marL="0" indent="0">
              <a:buNone/>
            </a:pPr>
            <a:r>
              <a:rPr lang="en-US" sz="1400" b="1" dirty="0" smtClean="0">
                <a:solidFill>
                  <a:schemeClr val="tx1"/>
                </a:solidFill>
                <a:latin typeface="Times New Roman" panose="02020603050405020304" pitchFamily="18" charset="0"/>
                <a:cs typeface="Times New Roman" panose="02020603050405020304" pitchFamily="18" charset="0"/>
              </a:rPr>
              <a:t>Sponsorship </a:t>
            </a:r>
            <a:r>
              <a:rPr lang="en-US" sz="1400" b="1" dirty="0">
                <a:solidFill>
                  <a:schemeClr val="tx1"/>
                </a:solidFill>
                <a:latin typeface="Times New Roman" panose="02020603050405020304" pitchFamily="18" charset="0"/>
                <a:cs typeface="Times New Roman" panose="02020603050405020304" pitchFamily="18" charset="0"/>
              </a:rPr>
              <a:t>is a great way to help us keep our ministry reaching out to God’s children. </a:t>
            </a:r>
            <a:r>
              <a:rPr lang="en-US" sz="1400" b="1" dirty="0" smtClean="0">
                <a:solidFill>
                  <a:schemeClr val="tx1"/>
                </a:solidFill>
                <a:latin typeface="Times New Roman" panose="02020603050405020304" pitchFamily="18" charset="0"/>
                <a:cs typeface="Times New Roman" panose="02020603050405020304" pitchFamily="18" charset="0"/>
              </a:rPr>
              <a:t>By becoming a monthly sponsor with a $10, $25, or $50 </a:t>
            </a:r>
            <a:r>
              <a:rPr lang="en-US" sz="1400" b="1" dirty="0">
                <a:solidFill>
                  <a:schemeClr val="tx1"/>
                </a:solidFill>
                <a:latin typeface="Times New Roman" panose="02020603050405020304" pitchFamily="18" charset="0"/>
                <a:cs typeface="Times New Roman" panose="02020603050405020304" pitchFamily="18" charset="0"/>
              </a:rPr>
              <a:t>a </a:t>
            </a:r>
            <a:r>
              <a:rPr lang="en-US" sz="1400" b="1" dirty="0" smtClean="0">
                <a:solidFill>
                  <a:schemeClr val="tx1"/>
                </a:solidFill>
                <a:latin typeface="Times New Roman" panose="02020603050405020304" pitchFamily="18" charset="0"/>
                <a:cs typeface="Times New Roman" panose="02020603050405020304" pitchFamily="18" charset="0"/>
              </a:rPr>
              <a:t>month donation</a:t>
            </a:r>
            <a:r>
              <a:rPr lang="en-US" sz="1400" b="1" dirty="0">
                <a:solidFill>
                  <a:schemeClr val="tx1"/>
                </a:solidFill>
                <a:latin typeface="Times New Roman" panose="02020603050405020304" pitchFamily="18" charset="0"/>
                <a:cs typeface="Times New Roman" panose="02020603050405020304" pitchFamily="18" charset="0"/>
              </a:rPr>
              <a:t>. Or </a:t>
            </a:r>
            <a:r>
              <a:rPr lang="en-US" sz="1400" b="1" dirty="0" smtClean="0">
                <a:solidFill>
                  <a:schemeClr val="tx1"/>
                </a:solidFill>
                <a:latin typeface="Times New Roman" panose="02020603050405020304" pitchFamily="18" charset="0"/>
                <a:cs typeface="Times New Roman" panose="02020603050405020304" pitchFamily="18" charset="0"/>
              </a:rPr>
              <a:t>make </a:t>
            </a:r>
            <a:r>
              <a:rPr lang="en-US" sz="1400" b="1" dirty="0">
                <a:solidFill>
                  <a:schemeClr val="tx1"/>
                </a:solidFill>
                <a:latin typeface="Times New Roman" panose="02020603050405020304" pitchFamily="18" charset="0"/>
                <a:cs typeface="Times New Roman" panose="02020603050405020304" pitchFamily="18" charset="0"/>
              </a:rPr>
              <a:t>a one time donation of any amount by mail or from our website. </a:t>
            </a:r>
            <a:r>
              <a:rPr lang="en-US" sz="1400" b="1" dirty="0">
                <a:solidFill>
                  <a:schemeClr val="tx1"/>
                </a:solidFill>
                <a:latin typeface="Times New Roman" panose="02020603050405020304" pitchFamily="18" charset="0"/>
                <a:cs typeface="Times New Roman" panose="02020603050405020304" pitchFamily="18" charset="0"/>
                <a:hlinkClick r:id="rId4"/>
              </a:rPr>
              <a:t>www.DiscipleofChristMinistries.org</a:t>
            </a:r>
            <a:r>
              <a:rPr lang="en-US" sz="1400" b="1" dirty="0">
                <a:solidFill>
                  <a:schemeClr val="tx1"/>
                </a:solidFill>
                <a:latin typeface="Times New Roman" panose="02020603050405020304" pitchFamily="18" charset="0"/>
                <a:cs typeface="Times New Roman" panose="02020603050405020304" pitchFamily="18" charset="0"/>
              </a:rPr>
              <a:t>. And if you cannot make a cash donation we are always in need of Books of Stamps.</a:t>
            </a:r>
            <a:endParaRPr lang="en-US" sz="1400" b="1" dirty="0">
              <a:solidFill>
                <a:schemeClr val="tx1"/>
              </a:solidFill>
              <a:effectLst/>
              <a:latin typeface="Times New Roman" panose="02020603050405020304" pitchFamily="18" charset="0"/>
              <a:cs typeface="Times New Roman" panose="02020603050405020304" pitchFamily="18" charset="0"/>
            </a:endParaRPr>
          </a:p>
        </p:txBody>
      </p:sp>
      <p:sp>
        <p:nvSpPr>
          <p:cNvPr id="7" name="Rectangle 2"/>
          <p:cNvSpPr>
            <a:spLocks noGrp="1" noChangeArrowheads="1"/>
          </p:cNvSpPr>
          <p:nvPr>
            <p:ph type="title"/>
          </p:nvPr>
        </p:nvSpPr>
        <p:spPr>
          <a:xfrm>
            <a:off x="457200" y="0"/>
            <a:ext cx="8229600" cy="685800"/>
          </a:xfrm>
        </p:spPr>
        <p:txBody>
          <a:bodyPr tIns="0" anchor="ctr">
            <a:normAutofit fontScale="90000"/>
          </a:bodyPr>
          <a:lstStyle/>
          <a:p>
            <a:pPr algn="l">
              <a:lnSpc>
                <a:spcPct val="100000"/>
              </a:lnSpc>
            </a:pPr>
            <a:r>
              <a:rPr lang="en-US" sz="3100" b="1" dirty="0">
                <a:effectLst>
                  <a:outerShdw blurRad="38100" dist="38100" dir="2700000" algn="tl">
                    <a:srgbClr val="000000">
                      <a:alpha val="43137"/>
                    </a:srgbClr>
                  </a:outerShdw>
                </a:effectLst>
              </a:rPr>
              <a:t>How you can help our </a:t>
            </a:r>
            <a:r>
              <a:rPr lang="en-US" sz="3100" b="1" dirty="0" smtClean="0">
                <a:effectLst>
                  <a:outerShdw blurRad="38100" dist="38100" dir="2700000" algn="tl">
                    <a:srgbClr val="000000">
                      <a:alpha val="43137"/>
                    </a:srgbClr>
                  </a:outerShdw>
                </a:effectLst>
              </a:rPr>
              <a:t>efforts   (Continued) </a:t>
            </a:r>
            <a:r>
              <a:rPr lang="en-US" sz="4800" dirty="0">
                <a:effectLst/>
              </a:rPr>
              <a:t> </a:t>
            </a:r>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2320562" y="4744941"/>
            <a:ext cx="4502876" cy="1723445"/>
          </a:xfrm>
          <a:prstGeom prst="rect">
            <a:avLst/>
          </a:prstGeom>
          <a:ln w="38100">
            <a:solidFill>
              <a:srgbClr val="FFC000"/>
            </a:solidFill>
          </a:ln>
        </p:spPr>
      </p:pic>
    </p:spTree>
  </p:cSld>
  <p:clrMapOvr>
    <a:masterClrMapping/>
  </p:clrMapOvr>
  <mc:AlternateContent xmlns:mc="http://schemas.openxmlformats.org/markup-compatibility/2006">
    <mc:Choice xmlns:p14="http://schemas.microsoft.com/office/powerpoint/2010/main" Requires="p14">
      <p:transition spd="slow" p14:dur="1400" advTm="25794">
        <p14:ripple/>
      </p:transition>
    </mc:Choice>
    <mc:Fallback>
      <p:transition spd="slow" advTm="25794">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b="1" dirty="0" smtClean="0">
                <a:latin typeface="Verdana" panose="020B0604030504040204" pitchFamily="34" charset="0"/>
                <a:ea typeface="Verdana" panose="020B0604030504040204" pitchFamily="34" charset="0"/>
                <a:cs typeface="Verdana" panose="020B0604030504040204" pitchFamily="34" charset="0"/>
              </a:rPr>
              <a:t>And Jesus Said</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4483" r="4483"/>
          <a:stretch>
            <a:fillRect/>
          </a:stretch>
        </p:blipFill>
        <p:spPr/>
      </p:pic>
      <p:sp>
        <p:nvSpPr>
          <p:cNvPr id="4" name="Text Placeholder 3"/>
          <p:cNvSpPr>
            <a:spLocks noGrp="1"/>
          </p:cNvSpPr>
          <p:nvPr>
            <p:ph type="body" sz="half" idx="2"/>
          </p:nvPr>
        </p:nvSpPr>
        <p:spPr/>
        <p:txBody>
          <a:bodyPr anchor="ctr">
            <a:normAutofit/>
          </a:bodyPr>
          <a:lstStyle/>
          <a:p>
            <a:r>
              <a:rPr lang="en-US"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Matthew 25:43</a:t>
            </a:r>
            <a:endPar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411479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1464">
        <p15:prstTrans prst="prestige"/>
      </p:transition>
    </mc:Choice>
    <mc:Fallback>
      <p:transition spd="slow" advTm="11464">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8" cy="6858000"/>
          </a:xfrm>
          <a:prstGeom prst="rect">
            <a:avLst/>
          </a:prstGeom>
        </p:spPr>
      </p:pic>
    </p:spTree>
    <p:extLst>
      <p:ext uri="{BB962C8B-B14F-4D97-AF65-F5344CB8AC3E}">
        <p14:creationId xmlns:p14="http://schemas.microsoft.com/office/powerpoint/2010/main" val="26226001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20204">
        <p15:prstTrans prst="prestige"/>
      </p:transition>
    </mc:Choice>
    <mc:Fallback>
      <p:transition spd="slow" advTm="20204">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8" cy="6858000"/>
          </a:xfrm>
          <a:prstGeom prst="rect">
            <a:avLst/>
          </a:prstGeom>
        </p:spPr>
      </p:pic>
    </p:spTree>
    <p:extLst>
      <p:ext uri="{BB962C8B-B14F-4D97-AF65-F5344CB8AC3E}">
        <p14:creationId xmlns:p14="http://schemas.microsoft.com/office/powerpoint/2010/main" val="29395520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26263">
        <p15:prstTrans prst="wind"/>
      </p:transition>
    </mc:Choice>
    <mc:Fallback>
      <p:transition spd="slow" advTm="26263">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609600" y="1447800"/>
            <a:ext cx="7924800" cy="4953000"/>
          </a:xfrm>
        </p:spPr>
        <p:txBody>
          <a:bodyPr>
            <a:normAutofit/>
          </a:bodyPr>
          <a:lstStyle/>
          <a:p>
            <a:r>
              <a:rPr lang="en-US" sz="2800" dirty="0" smtClean="0">
                <a:solidFill>
                  <a:schemeClr val="tx1"/>
                </a:solidFill>
                <a:latin typeface="Adobe Gothic Std B" pitchFamily="34" charset="-128"/>
                <a:ea typeface="Adobe Gothic Std B" pitchFamily="34" charset="-128"/>
              </a:rPr>
              <a:t>Our Website</a:t>
            </a:r>
          </a:p>
          <a:p>
            <a:r>
              <a:rPr lang="en-US" sz="2000" dirty="0" smtClean="0">
                <a:solidFill>
                  <a:srgbClr val="FFC000"/>
                </a:solidFill>
                <a:latin typeface="Adobe Gothic Std B" pitchFamily="34" charset="-128"/>
                <a:ea typeface="Adobe Gothic Std B" pitchFamily="34" charset="-128"/>
                <a:hlinkClick r:id="rId2"/>
              </a:rPr>
              <a:t>http</a:t>
            </a:r>
            <a:r>
              <a:rPr lang="en-US" sz="2000" dirty="0">
                <a:solidFill>
                  <a:srgbClr val="FFC000"/>
                </a:solidFill>
                <a:latin typeface="Adobe Gothic Std B" pitchFamily="34" charset="-128"/>
                <a:ea typeface="Adobe Gothic Std B" pitchFamily="34" charset="-128"/>
                <a:hlinkClick r:id="rId2"/>
              </a:rPr>
              <a:t>://www.discipleofchristministries.org</a:t>
            </a:r>
            <a:r>
              <a:rPr lang="en-US" sz="2000" dirty="0" smtClean="0">
                <a:solidFill>
                  <a:srgbClr val="FFC000"/>
                </a:solidFill>
                <a:latin typeface="Adobe Gothic Std B" pitchFamily="34" charset="-128"/>
                <a:ea typeface="Adobe Gothic Std B" pitchFamily="34" charset="-128"/>
                <a:hlinkClick r:id="rId2"/>
              </a:rPr>
              <a:t>/</a:t>
            </a:r>
            <a:endParaRPr lang="en-US" sz="2000" dirty="0">
              <a:solidFill>
                <a:srgbClr val="FFC000"/>
              </a:solidFill>
              <a:latin typeface="Adobe Gothic Std B" pitchFamily="34" charset="-128"/>
              <a:ea typeface="Adobe Gothic Std B" pitchFamily="34" charset="-128"/>
            </a:endParaRPr>
          </a:p>
          <a:p>
            <a:r>
              <a:rPr lang="en-US" sz="2800" dirty="0" smtClean="0">
                <a:solidFill>
                  <a:schemeClr val="tx1"/>
                </a:solidFill>
                <a:latin typeface="Adobe Gothic Std B" pitchFamily="34" charset="-128"/>
                <a:ea typeface="Adobe Gothic Std B" pitchFamily="34" charset="-128"/>
              </a:rPr>
              <a:t>On Facebook</a:t>
            </a:r>
          </a:p>
          <a:p>
            <a:r>
              <a:rPr lang="en-US" sz="2000" dirty="0">
                <a:solidFill>
                  <a:schemeClr val="accent1"/>
                </a:solidFill>
                <a:latin typeface="Adobe Gothic Std B" pitchFamily="34" charset="-128"/>
                <a:ea typeface="Adobe Gothic Std B" pitchFamily="34" charset="-128"/>
                <a:hlinkClick r:id="rId3"/>
              </a:rPr>
              <a:t>https://</a:t>
            </a:r>
            <a:r>
              <a:rPr lang="en-US" sz="2000" dirty="0" smtClean="0">
                <a:solidFill>
                  <a:schemeClr val="accent1"/>
                </a:solidFill>
                <a:latin typeface="Adobe Gothic Std B" pitchFamily="34" charset="-128"/>
                <a:ea typeface="Adobe Gothic Std B" pitchFamily="34" charset="-128"/>
                <a:hlinkClick r:id="rId3"/>
              </a:rPr>
              <a:t>www.facebook.com/DiscipleOfChristMinistries</a:t>
            </a:r>
            <a:endParaRPr lang="en-US" sz="2000" dirty="0" smtClean="0">
              <a:solidFill>
                <a:schemeClr val="accent1"/>
              </a:solidFill>
              <a:latin typeface="Adobe Gothic Std B" pitchFamily="34" charset="-128"/>
              <a:ea typeface="Adobe Gothic Std B" pitchFamily="34" charset="-128"/>
            </a:endParaRPr>
          </a:p>
          <a:p>
            <a:r>
              <a:rPr lang="en-US" sz="2000" dirty="0">
                <a:solidFill>
                  <a:schemeClr val="accent1"/>
                </a:solidFill>
                <a:latin typeface="Adobe Gothic Std B" pitchFamily="34" charset="-128"/>
                <a:ea typeface="Adobe Gothic Std B" pitchFamily="34" charset="-128"/>
                <a:hlinkClick r:id="rId4"/>
              </a:rPr>
              <a:t>https://</a:t>
            </a:r>
            <a:r>
              <a:rPr lang="en-US" sz="2000" dirty="0" smtClean="0">
                <a:solidFill>
                  <a:schemeClr val="accent1"/>
                </a:solidFill>
                <a:latin typeface="Adobe Gothic Std B" pitchFamily="34" charset="-128"/>
                <a:ea typeface="Adobe Gothic Std B" pitchFamily="34" charset="-128"/>
                <a:hlinkClick r:id="rId4"/>
              </a:rPr>
              <a:t>www.facebook.com/PenPalsForJesus</a:t>
            </a:r>
            <a:endParaRPr lang="en-US" sz="2000" dirty="0" smtClean="0">
              <a:solidFill>
                <a:schemeClr val="accent1"/>
              </a:solidFill>
              <a:latin typeface="Adobe Gothic Std B" pitchFamily="34" charset="-128"/>
              <a:ea typeface="Adobe Gothic Std B" pitchFamily="34" charset="-128"/>
            </a:endParaRPr>
          </a:p>
          <a:p>
            <a:r>
              <a:rPr lang="en-US" sz="2800" dirty="0" smtClean="0">
                <a:solidFill>
                  <a:schemeClr val="tx1"/>
                </a:solidFill>
                <a:latin typeface="Adobe Gothic Std B" pitchFamily="34" charset="-128"/>
                <a:ea typeface="Adobe Gothic Std B" pitchFamily="34" charset="-128"/>
              </a:rPr>
              <a:t>Twitter</a:t>
            </a:r>
          </a:p>
          <a:p>
            <a:r>
              <a:rPr lang="en-US" sz="2000" dirty="0">
                <a:latin typeface="Adobe Gothic Std B" pitchFamily="34" charset="-128"/>
                <a:ea typeface="Adobe Gothic Std B" pitchFamily="34" charset="-128"/>
                <a:hlinkClick r:id="rId5"/>
              </a:rPr>
              <a:t>https://</a:t>
            </a:r>
            <a:r>
              <a:rPr lang="en-US" sz="2000" dirty="0" smtClean="0">
                <a:latin typeface="Adobe Gothic Std B" pitchFamily="34" charset="-128"/>
                <a:ea typeface="Adobe Gothic Std B" pitchFamily="34" charset="-128"/>
                <a:hlinkClick r:id="rId5"/>
              </a:rPr>
              <a:t>twitter.com/DofChristMinist</a:t>
            </a:r>
            <a:endParaRPr lang="en-US" sz="2000" dirty="0" smtClean="0">
              <a:latin typeface="Adobe Gothic Std B" pitchFamily="34" charset="-128"/>
              <a:ea typeface="Adobe Gothic Std B" pitchFamily="34" charset="-128"/>
            </a:endParaRPr>
          </a:p>
          <a:p>
            <a:r>
              <a:rPr lang="en-US" sz="2800" dirty="0" smtClean="0">
                <a:solidFill>
                  <a:schemeClr val="tx1"/>
                </a:solidFill>
                <a:latin typeface="Adobe Gothic Std B" pitchFamily="34" charset="-128"/>
                <a:ea typeface="Adobe Gothic Std B" pitchFamily="34" charset="-128"/>
              </a:rPr>
              <a:t>Skype</a:t>
            </a:r>
            <a:endParaRPr lang="en-US" sz="2800" dirty="0">
              <a:solidFill>
                <a:schemeClr val="tx1"/>
              </a:solidFill>
              <a:latin typeface="Adobe Gothic Std B" pitchFamily="34" charset="-128"/>
              <a:ea typeface="Adobe Gothic Std B" pitchFamily="34" charset="-128"/>
            </a:endParaRPr>
          </a:p>
          <a:p>
            <a:r>
              <a:rPr lang="en-US" sz="2000" dirty="0" smtClean="0">
                <a:latin typeface="Adobe Gothic Std B" pitchFamily="34" charset="-128"/>
                <a:ea typeface="Adobe Gothic Std B" pitchFamily="34" charset="-128"/>
                <a:hlinkClick r:id="rId6"/>
              </a:rPr>
              <a:t>skype:discipleofchristministries</a:t>
            </a:r>
            <a:endParaRPr lang="en-US" sz="2000" dirty="0" smtClean="0">
              <a:latin typeface="Adobe Gothic Std B" pitchFamily="34" charset="-128"/>
              <a:ea typeface="Adobe Gothic Std B" pitchFamily="34" charset="-128"/>
            </a:endParaRPr>
          </a:p>
        </p:txBody>
      </p:sp>
      <p:sp>
        <p:nvSpPr>
          <p:cNvPr id="4" name="Rectangle 3"/>
          <p:cNvSpPr/>
          <p:nvPr/>
        </p:nvSpPr>
        <p:spPr>
          <a:xfrm>
            <a:off x="920876" y="457200"/>
            <a:ext cx="7302255" cy="923330"/>
          </a:xfrm>
          <a:prstGeom prst="rect">
            <a:avLst/>
          </a:prstGeom>
          <a:noFill/>
        </p:spPr>
        <p:txBody>
          <a:bodyPr wrap="none" lIns="91440" tIns="45720" rIns="91440" bIns="45720">
            <a:spAutoFit/>
          </a:bodyPr>
          <a:lstStyle/>
          <a:p>
            <a:pPr algn="ctr"/>
            <a:r>
              <a:rPr lang="en-US" sz="5400" b="1" cap="none" spc="0" dirty="0" smtClean="0">
                <a:ln w="28575">
                  <a:solidFill>
                    <a:srgbClr val="002060"/>
                  </a:solidFill>
                  <a:prstDash val="solid"/>
                </a:ln>
                <a:solidFill>
                  <a:schemeClr val="bg2">
                    <a:lumMod val="50000"/>
                  </a:schemeClr>
                </a:solidFill>
                <a:effectLst>
                  <a:glow rad="177800">
                    <a:srgbClr val="FFC000">
                      <a:alpha val="40000"/>
                    </a:srgbClr>
                  </a:glow>
                  <a:outerShdw blurRad="41275" dist="20320" dir="1800000" algn="tl" rotWithShape="0">
                    <a:schemeClr val="tx1">
                      <a:alpha val="40000"/>
                    </a:schemeClr>
                  </a:outerShdw>
                </a:effectLst>
              </a:rPr>
              <a:t>Ways to connect with us</a:t>
            </a:r>
            <a:endParaRPr lang="en-US" sz="5400" b="1" cap="none" spc="0" dirty="0">
              <a:ln w="28575">
                <a:solidFill>
                  <a:srgbClr val="002060"/>
                </a:solidFill>
                <a:prstDash val="solid"/>
              </a:ln>
              <a:solidFill>
                <a:schemeClr val="bg2">
                  <a:lumMod val="50000"/>
                </a:schemeClr>
              </a:solidFill>
              <a:effectLst>
                <a:glow rad="177800">
                  <a:srgbClr val="FFC000">
                    <a:alpha val="40000"/>
                  </a:srgbClr>
                </a:glow>
                <a:outerShdw blurRad="41275" dist="20320" dir="1800000" algn="tl" rotWithShape="0">
                  <a:schemeClr val="tx1">
                    <a:alpha val="40000"/>
                  </a:schemeClr>
                </a:outerShdw>
              </a:effectLst>
            </a:endParaRPr>
          </a:p>
        </p:txBody>
      </p:sp>
    </p:spTree>
    <p:extLst>
      <p:ext uri="{BB962C8B-B14F-4D97-AF65-F5344CB8AC3E}">
        <p14:creationId xmlns:p14="http://schemas.microsoft.com/office/powerpoint/2010/main" val="1267172063"/>
      </p:ext>
    </p:extLst>
  </p:cSld>
  <p:clrMapOvr>
    <a:masterClrMapping/>
  </p:clrMapOvr>
  <mc:AlternateContent xmlns:mc="http://schemas.openxmlformats.org/markup-compatibility/2006">
    <mc:Choice xmlns:p14="http://schemas.microsoft.com/office/powerpoint/2010/main" Requires="p14">
      <p:transition spd="slow" p14:dur="1200" advTm="23580">
        <p:dissolve/>
      </p:transition>
    </mc:Choice>
    <mc:Fallback>
      <p:transition spd="slow" advTm="23580">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0" y="152400"/>
            <a:ext cx="9144000" cy="932207"/>
          </a:xfrm>
        </p:spPr>
        <p:txBody>
          <a:bodyPr anchor="ctr"/>
          <a:lstStyle/>
          <a:p>
            <a:pPr algn="ctr"/>
            <a:r>
              <a:rPr lang="en-US" altLang="en-US" sz="5400" b="1" dirty="0" smtClean="0">
                <a:effectLst>
                  <a:glow rad="139700">
                    <a:schemeClr val="accent1">
                      <a:satMod val="175000"/>
                      <a:alpha val="72000"/>
                    </a:schemeClr>
                  </a:glow>
                  <a:outerShdw blurRad="63500" dist="38100" dir="5400000" algn="t" rotWithShape="0">
                    <a:schemeClr val="tx1">
                      <a:alpha val="25000"/>
                    </a:schemeClr>
                  </a:outerShdw>
                </a:effectLst>
                <a:latin typeface="David" panose="020E0502060401010101" pitchFamily="34" charset="-79"/>
                <a:cs typeface="David" panose="020E0502060401010101" pitchFamily="34" charset="-79"/>
              </a:rPr>
              <a:t>Our Vision</a:t>
            </a:r>
            <a:endParaRPr lang="en-US" altLang="en-US" sz="5400" b="1" dirty="0">
              <a:effectLst>
                <a:glow rad="139700">
                  <a:schemeClr val="accent1">
                    <a:satMod val="175000"/>
                    <a:alpha val="72000"/>
                  </a:schemeClr>
                </a:glow>
                <a:outerShdw blurRad="63500" dist="38100" dir="5400000" algn="t" rotWithShape="0">
                  <a:schemeClr val="tx1">
                    <a:alpha val="25000"/>
                  </a:schemeClr>
                </a:outerShdw>
              </a:effectLst>
              <a:latin typeface="David" panose="020E0502060401010101" pitchFamily="34" charset="-79"/>
              <a:cs typeface="David" panose="020E0502060401010101" pitchFamily="34" charset="-79"/>
            </a:endParaRPr>
          </a:p>
        </p:txBody>
      </p:sp>
      <p:sp>
        <p:nvSpPr>
          <p:cNvPr id="4101" name="Rectangle 5"/>
          <p:cNvSpPr>
            <a:spLocks noGrp="1" noChangeArrowheads="1"/>
          </p:cNvSpPr>
          <p:nvPr>
            <p:ph type="subTitle" idx="1"/>
          </p:nvPr>
        </p:nvSpPr>
        <p:spPr>
          <a:xfrm>
            <a:off x="533398" y="3352800"/>
            <a:ext cx="8077200" cy="3276600"/>
          </a:xfrm>
        </p:spPr>
        <p:txBody>
          <a:bodyPr>
            <a:normAutofit fontScale="92500" lnSpcReduction="10000"/>
          </a:bodyPr>
          <a:lstStyle/>
          <a:p>
            <a:r>
              <a:rPr lang="en-US" altLang="en-US" sz="5000" dirty="0" smtClean="0">
                <a:solidFill>
                  <a:srgbClr val="FFC000"/>
                </a:solidFill>
                <a:effectLst>
                  <a:glow rad="127000">
                    <a:schemeClr val="tx1"/>
                  </a:glow>
                  <a:outerShdw blurRad="50800" dist="38100" dir="2700000" algn="tl" rotWithShape="0">
                    <a:schemeClr val="tx1">
                      <a:alpha val="40000"/>
                    </a:schemeClr>
                  </a:outerShdw>
                </a:effectLst>
                <a:latin typeface="Old English Text MT" panose="03040902040508030806" pitchFamily="66" charset="0"/>
              </a:rPr>
              <a:t>Disciple of Christ Ministries</a:t>
            </a:r>
          </a:p>
          <a:p>
            <a:pPr algn="ctr"/>
            <a:endParaRPr lang="en-US" altLang="en-US" sz="3600" i="1" dirty="0" smtClean="0">
              <a:latin typeface="Brush Script Std" pitchFamily="66" charset="0"/>
            </a:endParaRPr>
          </a:p>
          <a:p>
            <a:pPr algn="ctr"/>
            <a:r>
              <a:rPr lang="en-US" altLang="en-US" sz="4800" b="1" dirty="0" smtClean="0">
                <a:solidFill>
                  <a:schemeClr val="tx2"/>
                </a:solidFill>
                <a:effectLst>
                  <a:glow rad="228600">
                    <a:schemeClr val="accent4">
                      <a:satMod val="175000"/>
                      <a:alpha val="40000"/>
                    </a:schemeClr>
                  </a:glow>
                </a:effectLst>
                <a:latin typeface="Brush Script Std" pitchFamily="66" charset="0"/>
              </a:rPr>
              <a:t>Pen Pals for Jesus</a:t>
            </a:r>
          </a:p>
          <a:p>
            <a:r>
              <a:rPr lang="en-US" altLang="en-US" sz="3600" dirty="0" smtClean="0">
                <a:latin typeface="Brush Script Std" pitchFamily="66" charset="0"/>
              </a:rPr>
              <a:t> </a:t>
            </a:r>
          </a:p>
          <a:p>
            <a:pPr algn="r"/>
            <a:r>
              <a:rPr lang="en-US" altLang="en-US" dirty="0" smtClean="0">
                <a:solidFill>
                  <a:schemeClr val="tx2"/>
                </a:solidFill>
                <a:latin typeface="Lucida Calligraphy" panose="03010101010101010101" pitchFamily="66" charset="0"/>
              </a:rPr>
              <a:t>Dennis Dockham</a:t>
            </a:r>
          </a:p>
          <a:p>
            <a:pPr algn="r"/>
            <a:r>
              <a:rPr lang="en-US" altLang="en-US" sz="1400" dirty="0" smtClean="0">
                <a:solidFill>
                  <a:srgbClr val="C11E03"/>
                </a:solidFill>
                <a:latin typeface="Lucida Calligraphy" panose="03010101010101010101" pitchFamily="66" charset="0"/>
              </a:rPr>
              <a:t>Founder / Ordained Christian Minister</a:t>
            </a:r>
            <a:endParaRPr lang="en-US" altLang="en-US" sz="1400" dirty="0">
              <a:solidFill>
                <a:srgbClr val="C11E03"/>
              </a:solidFill>
              <a:latin typeface="Lucida Calligraphy" panose="03010101010101010101" pitchFamily="66"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0508" y="1228103"/>
            <a:ext cx="2462979" cy="1828800"/>
          </a:xfrm>
          <a:prstGeom prst="rect">
            <a:avLst/>
          </a:prstGeom>
          <a:effectLst>
            <a:glow rad="127000">
              <a:schemeClr val="accent1">
                <a:satMod val="175000"/>
                <a:alpha val="40000"/>
              </a:schemeClr>
            </a:glo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1893">
        <p15:prstTrans prst="fracture"/>
      </p:transition>
    </mc:Choice>
    <mc:Fallback>
      <p:transition spd="slow" advTm="11893">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Content Placeholder 11"/>
          <p:cNvSpPr txBox="1">
            <a:spLocks noGrp="1"/>
          </p:cNvSpPr>
          <p:nvPr>
            <p:ph idx="1"/>
          </p:nvPr>
        </p:nvSpPr>
        <p:spPr>
          <a:xfrm>
            <a:off x="457200" y="228600"/>
            <a:ext cx="8229600" cy="6444841"/>
          </a:xfrm>
          <a:prstGeom prst="rect">
            <a:avLst/>
          </a:prstGeom>
          <a:noFill/>
        </p:spPr>
        <p:txBody>
          <a:bodyPr wrap="square" rtlCol="0">
            <a:spAutoFit/>
          </a:bodyPr>
          <a:lstStyle/>
          <a:p>
            <a:pPr marL="0" indent="0">
              <a:buNone/>
            </a:pPr>
            <a:r>
              <a:rPr lang="en-US" sz="1600" b="1" dirty="0">
                <a:solidFill>
                  <a:schemeClr val="tx1"/>
                </a:solidFill>
                <a:latin typeface="Times New Roman" panose="02020603050405020304" pitchFamily="18" charset="0"/>
                <a:cs typeface="Times New Roman" panose="02020603050405020304" pitchFamily="18" charset="0"/>
              </a:rPr>
              <a:t>I am reaching out to you and your church today on behalf of Disciple of Christ Ministries which is a small </a:t>
            </a:r>
            <a:r>
              <a:rPr lang="en-US" sz="1600" b="1" dirty="0" smtClean="0">
                <a:solidFill>
                  <a:schemeClr val="tx1"/>
                </a:solidFill>
                <a:latin typeface="Times New Roman" panose="02020603050405020304" pitchFamily="18" charset="0"/>
                <a:cs typeface="Times New Roman" panose="02020603050405020304" pitchFamily="18" charset="0"/>
              </a:rPr>
              <a:t>prison outreach </a:t>
            </a:r>
            <a:r>
              <a:rPr lang="en-US" sz="1600" b="1" dirty="0">
                <a:solidFill>
                  <a:schemeClr val="tx1"/>
                </a:solidFill>
                <a:latin typeface="Times New Roman" panose="02020603050405020304" pitchFamily="18" charset="0"/>
                <a:cs typeface="Times New Roman" panose="02020603050405020304" pitchFamily="18" charset="0"/>
              </a:rPr>
              <a:t>ministry founded by myself in May of 2012.</a:t>
            </a:r>
            <a:br>
              <a:rPr lang="en-US" sz="1600" b="1" dirty="0">
                <a:solidFill>
                  <a:schemeClr val="tx1"/>
                </a:solidFill>
                <a:latin typeface="Times New Roman" panose="02020603050405020304" pitchFamily="18" charset="0"/>
                <a:cs typeface="Times New Roman" panose="02020603050405020304" pitchFamily="18" charset="0"/>
              </a:rPr>
            </a:br>
            <a:r>
              <a:rPr lang="en-US" sz="1600" b="1" dirty="0">
                <a:solidFill>
                  <a:schemeClr val="tx1"/>
                </a:solidFill>
                <a:latin typeface="Times New Roman" panose="02020603050405020304" pitchFamily="18" charset="0"/>
                <a:cs typeface="Times New Roman" panose="02020603050405020304" pitchFamily="18" charset="0"/>
              </a:rPr>
              <a:t/>
            </a:r>
            <a:br>
              <a:rPr lang="en-US" sz="1600" b="1" dirty="0">
                <a:solidFill>
                  <a:schemeClr val="tx1"/>
                </a:solidFill>
                <a:latin typeface="Times New Roman" panose="02020603050405020304" pitchFamily="18" charset="0"/>
                <a:cs typeface="Times New Roman" panose="02020603050405020304" pitchFamily="18" charset="0"/>
              </a:rPr>
            </a:br>
            <a:r>
              <a:rPr lang="en-US" sz="1600" b="1" dirty="0">
                <a:solidFill>
                  <a:schemeClr val="tx1"/>
                </a:solidFill>
                <a:latin typeface="Times New Roman" panose="02020603050405020304" pitchFamily="18" charset="0"/>
                <a:cs typeface="Times New Roman" panose="02020603050405020304" pitchFamily="18" charset="0"/>
              </a:rPr>
              <a:t>The </a:t>
            </a:r>
            <a:r>
              <a:rPr lang="en-US" sz="1600" b="1" dirty="0" smtClean="0">
                <a:solidFill>
                  <a:schemeClr val="tx1"/>
                </a:solidFill>
                <a:latin typeface="Times New Roman" panose="02020603050405020304" pitchFamily="18" charset="0"/>
                <a:cs typeface="Times New Roman" panose="02020603050405020304" pitchFamily="18" charset="0"/>
              </a:rPr>
              <a:t>past 8 years </a:t>
            </a:r>
            <a:r>
              <a:rPr lang="en-US" sz="1600" b="1" dirty="0">
                <a:solidFill>
                  <a:schemeClr val="tx1"/>
                </a:solidFill>
                <a:latin typeface="Times New Roman" panose="02020603050405020304" pitchFamily="18" charset="0"/>
                <a:cs typeface="Times New Roman" panose="02020603050405020304" pitchFamily="18" charset="0"/>
              </a:rPr>
              <a:t>have been exciting ones for me here at Disciple of Christ Ministries. Since called to serve God </a:t>
            </a:r>
            <a:r>
              <a:rPr lang="en-US" sz="1600" b="1" dirty="0" smtClean="0">
                <a:solidFill>
                  <a:schemeClr val="tx1"/>
                </a:solidFill>
                <a:latin typeface="Times New Roman" panose="02020603050405020304" pitchFamily="18" charset="0"/>
                <a:cs typeface="Times New Roman" panose="02020603050405020304" pitchFamily="18" charset="0"/>
              </a:rPr>
              <a:t>fulltime </a:t>
            </a:r>
            <a:r>
              <a:rPr lang="en-US" sz="1600" b="1" dirty="0">
                <a:solidFill>
                  <a:schemeClr val="tx1"/>
                </a:solidFill>
                <a:latin typeface="Times New Roman" panose="02020603050405020304" pitchFamily="18" charset="0"/>
                <a:cs typeface="Times New Roman" panose="02020603050405020304" pitchFamily="18" charset="0"/>
              </a:rPr>
              <a:t>in this ministry, we have grown from a vision to a small outreach ministry that is currently serving </a:t>
            </a:r>
            <a:r>
              <a:rPr lang="en-US" sz="1600" b="1" dirty="0" smtClean="0">
                <a:solidFill>
                  <a:schemeClr val="tx1"/>
                </a:solidFill>
                <a:latin typeface="Times New Roman" panose="02020603050405020304" pitchFamily="18" charset="0"/>
                <a:cs typeface="Times New Roman" panose="02020603050405020304" pitchFamily="18" charset="0"/>
              </a:rPr>
              <a:t>about 325 inmates </a:t>
            </a:r>
            <a:r>
              <a:rPr lang="en-US" sz="1600" b="1" dirty="0">
                <a:solidFill>
                  <a:schemeClr val="tx1"/>
                </a:solidFill>
                <a:latin typeface="Times New Roman" panose="02020603050405020304" pitchFamily="18" charset="0"/>
                <a:cs typeface="Times New Roman" panose="02020603050405020304" pitchFamily="18" charset="0"/>
              </a:rPr>
              <a:t>in </a:t>
            </a:r>
            <a:r>
              <a:rPr lang="en-US" sz="1600" b="1" dirty="0" smtClean="0">
                <a:solidFill>
                  <a:schemeClr val="tx1"/>
                </a:solidFill>
                <a:latin typeface="Times New Roman" panose="02020603050405020304" pitchFamily="18" charset="0"/>
                <a:cs typeface="Times New Roman" panose="02020603050405020304" pitchFamily="18" charset="0"/>
              </a:rPr>
              <a:t>37 </a:t>
            </a:r>
            <a:r>
              <a:rPr lang="en-US" sz="1600" b="1" dirty="0">
                <a:solidFill>
                  <a:schemeClr val="tx1"/>
                </a:solidFill>
                <a:latin typeface="Times New Roman" panose="02020603050405020304" pitchFamily="18" charset="0"/>
                <a:cs typeface="Times New Roman" panose="02020603050405020304" pitchFamily="18" charset="0"/>
              </a:rPr>
              <a:t>States through Pen Pals for Jesus, our prison correspondence-by-mail ministry. We have seen inmates leave prison, get involved with local ministries, and keep in touched with us. Some take on a Pen Pal with us, sharing the Gospel to other inmates just as they have received from our ministry.</a:t>
            </a:r>
          </a:p>
          <a:p>
            <a:pPr marL="0" indent="0">
              <a:buNone/>
            </a:pPr>
            <a:endParaRPr lang="en-US" sz="1600" b="1" dirty="0">
              <a:solidFill>
                <a:schemeClr val="tx1"/>
              </a:solidFill>
              <a:latin typeface="Times New Roman" panose="02020603050405020304" pitchFamily="18" charset="0"/>
              <a:cs typeface="Times New Roman" panose="02020603050405020304" pitchFamily="18" charset="0"/>
            </a:endParaRPr>
          </a:p>
          <a:p>
            <a:pPr marL="0" indent="0">
              <a:buNone/>
            </a:pPr>
            <a:r>
              <a:rPr lang="en-US" sz="1600" b="1" dirty="0">
                <a:solidFill>
                  <a:schemeClr val="tx1"/>
                </a:solidFill>
                <a:latin typeface="Times New Roman" panose="02020603050405020304" pitchFamily="18" charset="0"/>
                <a:cs typeface="Times New Roman" panose="02020603050405020304" pitchFamily="18" charset="0"/>
              </a:rPr>
              <a:t>As the ministry continues to reach more lost sheep with each new newsletter we send out, more resources are require in fulfilling the requests for services we supply. Like our Quarterly Newsletter, Birthday Cards and our Christmas card Outreach, our newsletter consists of eight pages filled with a Bible study, faith-building lessons, and a message of hope from me. This past year we have published and mailed out over </a:t>
            </a:r>
            <a:r>
              <a:rPr lang="en-US" sz="1600" b="1" dirty="0" smtClean="0">
                <a:solidFill>
                  <a:schemeClr val="tx1"/>
                </a:solidFill>
                <a:latin typeface="Times New Roman" panose="02020603050405020304" pitchFamily="18" charset="0"/>
                <a:cs typeface="Times New Roman" panose="02020603050405020304" pitchFamily="18" charset="0"/>
              </a:rPr>
              <a:t>300 Newsletters 4 times, sent out just over 300 Christmas Cards</a:t>
            </a:r>
            <a:r>
              <a:rPr lang="en-US" sz="1600" b="1" dirty="0">
                <a:solidFill>
                  <a:schemeClr val="tx1"/>
                </a:solidFill>
                <a:latin typeface="Times New Roman" panose="02020603050405020304" pitchFamily="18" charset="0"/>
                <a:cs typeface="Times New Roman" panose="02020603050405020304" pitchFamily="18" charset="0"/>
              </a:rPr>
              <a:t>, and purchased 20 Study Bibles for individuals who had no resources to purchase themselves (just as someone did for me in my need).      </a:t>
            </a:r>
          </a:p>
          <a:p>
            <a:pPr marL="0" indent="0">
              <a:buNone/>
            </a:pPr>
            <a:endParaRPr lang="en-US" sz="1600" b="1" dirty="0">
              <a:solidFill>
                <a:schemeClr val="tx1"/>
              </a:solidFill>
              <a:latin typeface="Times New Roman" panose="02020603050405020304" pitchFamily="18" charset="0"/>
              <a:cs typeface="Times New Roman" panose="02020603050405020304" pitchFamily="18" charset="0"/>
            </a:endParaRPr>
          </a:p>
          <a:p>
            <a:pPr marL="0" indent="0">
              <a:buNone/>
            </a:pPr>
            <a:r>
              <a:rPr lang="en-US" sz="1600" b="1" dirty="0">
                <a:solidFill>
                  <a:schemeClr val="tx1"/>
                </a:solidFill>
                <a:latin typeface="Times New Roman" panose="02020603050405020304" pitchFamily="18" charset="0"/>
                <a:cs typeface="Times New Roman" panose="02020603050405020304" pitchFamily="18" charset="0"/>
              </a:rPr>
              <a:t>I have faced many obstacles along the way but have not lost sight of our mission, and continue to seek God for direction. As you can imagine there is great need for our services, and that brings our already limited </a:t>
            </a:r>
            <a:r>
              <a:rPr lang="en-US" sz="1600" b="1" dirty="0" smtClean="0">
                <a:solidFill>
                  <a:schemeClr val="tx1"/>
                </a:solidFill>
                <a:latin typeface="Times New Roman" panose="02020603050405020304" pitchFamily="18" charset="0"/>
                <a:cs typeface="Times New Roman" panose="02020603050405020304" pitchFamily="18" charset="0"/>
              </a:rPr>
              <a:t>funding to an all time low. </a:t>
            </a:r>
            <a:r>
              <a:rPr lang="en-US" sz="1600" b="1" dirty="0">
                <a:solidFill>
                  <a:schemeClr val="tx1"/>
                </a:solidFill>
                <a:latin typeface="Times New Roman" panose="02020603050405020304" pitchFamily="18" charset="0"/>
                <a:cs typeface="Times New Roman" panose="02020603050405020304" pitchFamily="18" charset="0"/>
              </a:rPr>
              <a:t>With your support, we will be able to provide even more service for those who have reached out to us. I invite you to visit our website, </a:t>
            </a:r>
            <a:r>
              <a:rPr lang="en-US" sz="1600" b="1" dirty="0">
                <a:solidFill>
                  <a:schemeClr val="tx1"/>
                </a:solidFill>
                <a:latin typeface="Times New Roman" panose="02020603050405020304" pitchFamily="18" charset="0"/>
                <a:cs typeface="Times New Roman" panose="02020603050405020304" pitchFamily="18" charset="0"/>
                <a:hlinkClick r:id="rId2"/>
              </a:rPr>
              <a:t>www.DiscipleofChristMinistries.org</a:t>
            </a:r>
            <a:r>
              <a:rPr lang="en-US" sz="1600" b="1" dirty="0">
                <a:solidFill>
                  <a:schemeClr val="tx1"/>
                </a:solidFill>
                <a:latin typeface="Times New Roman" panose="02020603050405020304" pitchFamily="18" charset="0"/>
                <a:cs typeface="Times New Roman" panose="02020603050405020304" pitchFamily="18" charset="0"/>
              </a:rPr>
              <a:t> to view our mission to “Answering the call to serve God’s people no matter where they are located”.</a:t>
            </a:r>
          </a:p>
        </p:txBody>
      </p:sp>
    </p:spTree>
  </p:cSld>
  <p:clrMapOvr>
    <a:masterClrMapping/>
  </p:clrMapOvr>
  <mc:AlternateContent xmlns:mc="http://schemas.openxmlformats.org/markup-compatibility/2006">
    <mc:Choice xmlns:p14="http://schemas.microsoft.com/office/powerpoint/2010/main" Requires="p14">
      <p:transition spd="slow" p14:dur="4000" advTm="31592">
        <p14:vortex dir="r"/>
      </p:transition>
    </mc:Choice>
    <mc:Fallback>
      <p:transition spd="slow" advTm="31592">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697" y="295543"/>
            <a:ext cx="3505202" cy="1625948"/>
          </a:xfrm>
          <a:prstGeom prst="rect">
            <a:avLst/>
          </a:prstGeom>
          <a:solidFill>
            <a:srgbClr val="FFFFFF">
              <a:shade val="85000"/>
            </a:srgbClr>
          </a:solidFill>
          <a:ln w="88900" cap="sq">
            <a:solidFill>
              <a:srgbClr val="FFC000"/>
            </a:solidFill>
            <a:miter lim="800000"/>
          </a:ln>
          <a:effectLst>
            <a:glow rad="228600">
              <a:schemeClr val="accent1">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010" y="2133600"/>
            <a:ext cx="5822576" cy="4499263"/>
          </a:xfrm>
          <a:prstGeom prst="rect">
            <a:avLst/>
          </a:prstGeom>
        </p:spPr>
      </p:pic>
    </p:spTree>
    <p:extLst>
      <p:ext uri="{BB962C8B-B14F-4D97-AF65-F5344CB8AC3E}">
        <p14:creationId xmlns:p14="http://schemas.microsoft.com/office/powerpoint/2010/main" val="2784014372"/>
      </p:ext>
    </p:extLst>
  </p:cSld>
  <p:clrMapOvr>
    <a:masterClrMapping/>
  </p:clrMapOvr>
  <mc:AlternateContent xmlns:mc="http://schemas.openxmlformats.org/markup-compatibility/2006">
    <mc:Choice xmlns:p14="http://schemas.microsoft.com/office/powerpoint/2010/main" Requires="p14">
      <p:transition spd="slow" p14:dur="1400" advTm="14253">
        <p14:doors dir="vert"/>
      </p:transition>
    </mc:Choice>
    <mc:Fallback>
      <p:transition spd="slow" advTm="14253">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127" name="Rectangle 7"/>
          <p:cNvSpPr>
            <a:spLocks noGrp="1" noChangeArrowheads="1"/>
          </p:cNvSpPr>
          <p:nvPr>
            <p:ph idx="1"/>
          </p:nvPr>
        </p:nvSpPr>
        <p:spPr>
          <a:xfrm>
            <a:off x="381000" y="304800"/>
            <a:ext cx="8382000" cy="6019800"/>
          </a:xfrm>
        </p:spPr>
        <p:txBody>
          <a:bodyPr>
            <a:normAutofit/>
          </a:bodyPr>
          <a:lstStyle/>
          <a:p>
            <a:pPr marL="0" indent="0">
              <a:buNone/>
            </a:pPr>
            <a:r>
              <a:rPr lang="en-US" altLang="en-US" sz="1800" b="1" dirty="0" smtClean="0">
                <a:solidFill>
                  <a:schemeClr val="tx1"/>
                </a:solidFill>
                <a:latin typeface="Times New Roman" panose="02020603050405020304" pitchFamily="18" charset="0"/>
                <a:cs typeface="Times New Roman" panose="02020603050405020304" pitchFamily="18" charset="0"/>
              </a:rPr>
              <a:t>Our mission is to spread the gospel of Jesus Christ where we live, work, and through prison ministry. </a:t>
            </a:r>
          </a:p>
          <a:p>
            <a:pPr marL="0" indent="0">
              <a:buNone/>
            </a:pPr>
            <a:endParaRPr lang="en-US" altLang="en-US" sz="1800" b="1"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altLang="en-US" sz="1800" b="1" dirty="0" smtClean="0">
                <a:solidFill>
                  <a:schemeClr val="tx1"/>
                </a:solidFill>
                <a:latin typeface="Times New Roman" panose="02020603050405020304" pitchFamily="18" charset="0"/>
                <a:cs typeface="Times New Roman" panose="02020603050405020304" pitchFamily="18" charset="0"/>
              </a:rPr>
              <a:t>By developing a community of committed disciples of Jesus Christ, which will have an impact for Christ locally and around the world. Through personal evangelism, the sharing of our own testimony of how God has worked in our lives and the impact it has had on our personal relationships with Christ.</a:t>
            </a:r>
          </a:p>
          <a:p>
            <a:pPr marL="0" indent="0">
              <a:buNone/>
            </a:pPr>
            <a:endParaRPr lang="en-US" altLang="en-US" sz="1800" b="1"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altLang="en-US" sz="1800" b="1" dirty="0" smtClean="0">
                <a:solidFill>
                  <a:schemeClr val="tx1"/>
                </a:solidFill>
                <a:latin typeface="Times New Roman" panose="02020603050405020304" pitchFamily="18" charset="0"/>
                <a:cs typeface="Times New Roman" panose="02020603050405020304" pitchFamily="18" charset="0"/>
              </a:rPr>
              <a:t>By building a strong “Christian Fellowship” and a team of missionaries, who will be able to write to those who are seeking the Lord Jesus in their life, through our Pen Pals for Jesus Ministry, so that Christ will become known to His sheep that have fallen into the ways of the flesh! Thus giving them the same hope and faith that Christ has given to us so freely. </a:t>
            </a:r>
          </a:p>
          <a:p>
            <a:pPr marL="0" indent="0">
              <a:buNone/>
            </a:pPr>
            <a:endParaRPr lang="en-US" altLang="en-US" sz="1800" b="1"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altLang="en-US" sz="1800" b="1" dirty="0" smtClean="0">
                <a:solidFill>
                  <a:schemeClr val="tx1"/>
                </a:solidFill>
                <a:latin typeface="Times New Roman" panose="02020603050405020304" pitchFamily="18" charset="0"/>
                <a:cs typeface="Times New Roman" panose="02020603050405020304" pitchFamily="18" charset="0"/>
              </a:rPr>
              <a:t>By developing a working outreach mentoring program, which will be able to assist and help reintegrate those who are seeking a new and better life after incarceration. Building resources with local and state agencies, to better assist in getting a person the much needed services they so desperately need, like clothing, food, medical services, and housing.</a:t>
            </a:r>
          </a:p>
          <a:p>
            <a:pPr marL="0" indent="0">
              <a:buNone/>
            </a:pPr>
            <a:endParaRPr lang="en-US" altLang="en-US" sz="1800" dirty="0"/>
          </a:p>
        </p:txBody>
      </p:sp>
    </p:spTree>
  </p:cSld>
  <p:clrMapOvr>
    <a:masterClrMapping/>
  </p:clrMapOvr>
  <mc:AlternateContent xmlns:mc="http://schemas.openxmlformats.org/markup-compatibility/2006">
    <mc:Choice xmlns:p14="http://schemas.microsoft.com/office/powerpoint/2010/main" Requires="p14">
      <p:transition spd="slow" p14:dur="4000" advTm="31309">
        <p14:vortex dir="r"/>
      </p:transition>
    </mc:Choice>
    <mc:Fallback>
      <p:transition spd="slow" advTm="31309">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228600"/>
            <a:ext cx="8229600" cy="6172200"/>
          </a:xfrm>
        </p:spPr>
        <p:txBody>
          <a:bodyPr>
            <a:noAutofit/>
          </a:bodyPr>
          <a:lstStyle/>
          <a:p>
            <a:pPr marL="0" indent="0">
              <a:buNone/>
            </a:pPr>
            <a:r>
              <a:rPr lang="en-US" altLang="en-US" sz="2000" b="1" dirty="0">
                <a:solidFill>
                  <a:schemeClr val="tx1"/>
                </a:solidFill>
                <a:latin typeface="Times New Roman" panose="02020603050405020304" pitchFamily="18" charset="0"/>
                <a:cs typeface="Times New Roman" panose="02020603050405020304" pitchFamily="18" charset="0"/>
              </a:rPr>
              <a:t>Disciple of Christ Ministries sets the foundation for strong Christian values in your daily lives. We are dedicated to </a:t>
            </a:r>
            <a:r>
              <a:rPr lang="en-US" altLang="en-US" sz="2000" b="1" dirty="0" smtClean="0">
                <a:solidFill>
                  <a:schemeClr val="tx1"/>
                </a:solidFill>
                <a:latin typeface="Times New Roman" panose="02020603050405020304" pitchFamily="18" charset="0"/>
                <a:cs typeface="Times New Roman" panose="02020603050405020304" pitchFamily="18" charset="0"/>
              </a:rPr>
              <a:t>reaching out </a:t>
            </a:r>
            <a:r>
              <a:rPr lang="en-US" altLang="en-US" sz="2000" b="1" dirty="0">
                <a:solidFill>
                  <a:schemeClr val="tx1"/>
                </a:solidFill>
                <a:latin typeface="Times New Roman" panose="02020603050405020304" pitchFamily="18" charset="0"/>
                <a:cs typeface="Times New Roman" panose="02020603050405020304" pitchFamily="18" charset="0"/>
              </a:rPr>
              <a:t>to all those who are seeking salvation through Jesus Christ. We are all about advancement of our own faith through God's Word, fellowship, and serving our Lord Jesus in all we do.</a:t>
            </a:r>
          </a:p>
          <a:p>
            <a:pPr marL="0" indent="0">
              <a:buNone/>
            </a:pPr>
            <a:r>
              <a:rPr lang="en-US" altLang="en-US" sz="2000" b="1" dirty="0">
                <a:solidFill>
                  <a:schemeClr val="tx1"/>
                </a:solidFill>
                <a:latin typeface="Times New Roman" panose="02020603050405020304" pitchFamily="18" charset="0"/>
                <a:cs typeface="Times New Roman" panose="02020603050405020304" pitchFamily="18" charset="0"/>
              </a:rPr>
              <a:t> </a:t>
            </a:r>
          </a:p>
          <a:p>
            <a:pPr marL="0" indent="0">
              <a:buNone/>
            </a:pPr>
            <a:r>
              <a:rPr lang="en-US" altLang="en-US" sz="2000" b="1" dirty="0">
                <a:solidFill>
                  <a:schemeClr val="tx1"/>
                </a:solidFill>
                <a:latin typeface="Times New Roman" panose="02020603050405020304" pitchFamily="18" charset="0"/>
                <a:cs typeface="Times New Roman" panose="02020603050405020304" pitchFamily="18" charset="0"/>
              </a:rPr>
              <a:t>Disciple of Christ Ministries was founded with the belief that one person can make a positive change in those who are out there lost and living in the flesh. Our work is founded on the following five pillars of faith:</a:t>
            </a:r>
          </a:p>
          <a:p>
            <a:pPr>
              <a:buFont typeface="Wingdings" panose="05000000000000000000" pitchFamily="2" charset="2"/>
              <a:buChar char="Ø"/>
            </a:pPr>
            <a:r>
              <a:rPr lang="en-US" altLang="en-US" sz="2000" b="1" dirty="0">
                <a:solidFill>
                  <a:schemeClr val="tx1"/>
                </a:solidFill>
                <a:latin typeface="Times New Roman" panose="02020603050405020304" pitchFamily="18" charset="0"/>
                <a:cs typeface="Times New Roman" panose="02020603050405020304" pitchFamily="18" charset="0"/>
              </a:rPr>
              <a:t>A duty to </a:t>
            </a:r>
            <a:r>
              <a:rPr lang="en-US" altLang="en-US" sz="2000" b="1" dirty="0" smtClean="0">
                <a:solidFill>
                  <a:schemeClr val="tx1"/>
                </a:solidFill>
                <a:latin typeface="Times New Roman" panose="02020603050405020304" pitchFamily="18" charset="0"/>
                <a:cs typeface="Times New Roman" panose="02020603050405020304" pitchFamily="18" charset="0"/>
              </a:rPr>
              <a:t>reach out </a:t>
            </a:r>
            <a:r>
              <a:rPr lang="en-US" altLang="en-US" sz="2000" b="1" dirty="0">
                <a:solidFill>
                  <a:schemeClr val="tx1"/>
                </a:solidFill>
                <a:latin typeface="Times New Roman" panose="02020603050405020304" pitchFamily="18" charset="0"/>
                <a:cs typeface="Times New Roman" panose="02020603050405020304" pitchFamily="18" charset="0"/>
              </a:rPr>
              <a:t>to the </a:t>
            </a:r>
            <a:r>
              <a:rPr lang="en-US" altLang="en-US" sz="2000" b="1" dirty="0" smtClean="0">
                <a:solidFill>
                  <a:schemeClr val="tx1"/>
                </a:solidFill>
                <a:latin typeface="Times New Roman" panose="02020603050405020304" pitchFamily="18" charset="0"/>
                <a:cs typeface="Times New Roman" panose="02020603050405020304" pitchFamily="18" charset="0"/>
              </a:rPr>
              <a:t>lost and forgotten</a:t>
            </a:r>
            <a:endParaRPr lang="en-US" altLang="en-US" sz="20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en-US" sz="2000" b="1" dirty="0">
                <a:solidFill>
                  <a:schemeClr val="tx1"/>
                </a:solidFill>
                <a:latin typeface="Times New Roman" panose="02020603050405020304" pitchFamily="18" charset="0"/>
                <a:cs typeface="Times New Roman" panose="02020603050405020304" pitchFamily="18" charset="0"/>
              </a:rPr>
              <a:t>An obligation to lead by example</a:t>
            </a:r>
          </a:p>
          <a:p>
            <a:pPr>
              <a:buFont typeface="Wingdings" panose="05000000000000000000" pitchFamily="2" charset="2"/>
              <a:buChar char="Ø"/>
            </a:pPr>
            <a:r>
              <a:rPr lang="en-US" altLang="en-US" sz="2000" b="1" dirty="0">
                <a:solidFill>
                  <a:schemeClr val="tx1"/>
                </a:solidFill>
                <a:latin typeface="Times New Roman" panose="02020603050405020304" pitchFamily="18" charset="0"/>
                <a:cs typeface="Times New Roman" panose="02020603050405020304" pitchFamily="18" charset="0"/>
              </a:rPr>
              <a:t>An all-inclusive approach: We help everyone regardless of their religious beliefs</a:t>
            </a:r>
          </a:p>
          <a:p>
            <a:pPr>
              <a:buFont typeface="Wingdings" panose="05000000000000000000" pitchFamily="2" charset="2"/>
              <a:buChar char="Ø"/>
            </a:pPr>
            <a:r>
              <a:rPr lang="en-US" altLang="en-US" sz="2000" b="1" dirty="0">
                <a:solidFill>
                  <a:schemeClr val="tx1"/>
                </a:solidFill>
                <a:latin typeface="Times New Roman" panose="02020603050405020304" pitchFamily="18" charset="0"/>
                <a:cs typeface="Times New Roman" panose="02020603050405020304" pitchFamily="18" charset="0"/>
              </a:rPr>
              <a:t>That the path to salvation lies in our Lord Jesus, serving him in everything we do.</a:t>
            </a:r>
          </a:p>
          <a:p>
            <a:pPr>
              <a:buFont typeface="Wingdings" panose="05000000000000000000" pitchFamily="2" charset="2"/>
              <a:buChar char="Ø"/>
            </a:pPr>
            <a:r>
              <a:rPr lang="en-US" altLang="en-US" sz="2000" b="1" dirty="0">
                <a:solidFill>
                  <a:schemeClr val="tx1"/>
                </a:solidFill>
                <a:latin typeface="Times New Roman" panose="02020603050405020304" pitchFamily="18" charset="0"/>
                <a:cs typeface="Times New Roman" panose="02020603050405020304" pitchFamily="18" charset="0"/>
              </a:rPr>
              <a:t>That Christ will use our testimonies for His glory so others can see how God has taken our trials and tribulation and turned them into victories for </a:t>
            </a:r>
            <a:r>
              <a:rPr lang="en-US" altLang="en-US" sz="2000" b="1" dirty="0" smtClean="0">
                <a:solidFill>
                  <a:schemeClr val="tx1"/>
                </a:solidFill>
                <a:latin typeface="Times New Roman" panose="02020603050405020304" pitchFamily="18" charset="0"/>
                <a:cs typeface="Times New Roman" panose="02020603050405020304" pitchFamily="18" charset="0"/>
              </a:rPr>
              <a:t>Christ</a:t>
            </a:r>
            <a:endParaRPr lang="en-US" altLang="en-US" sz="20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100" advTm="30865">
        <p14:switch dir="r"/>
      </p:transition>
    </mc:Choice>
    <mc:Fallback>
      <p:transition spd="slow" advTm="30865">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838200"/>
          </a:xfrm>
        </p:spPr>
        <p:txBody>
          <a:bodyPr anchor="t"/>
          <a:lstStyle/>
          <a:p>
            <a:pPr>
              <a:lnSpc>
                <a:spcPct val="100000"/>
              </a:lnSpc>
            </a:pPr>
            <a:r>
              <a:rPr lang="en-US" altLang="en-US" sz="2800" b="1" dirty="0">
                <a:solidFill>
                  <a:srgbClr val="0B0FC7"/>
                </a:solidFill>
                <a:effectLst/>
              </a:rPr>
              <a:t>“Answering the call to </a:t>
            </a:r>
            <a:r>
              <a:rPr lang="en-US" altLang="en-US" sz="2800" b="1" dirty="0" smtClean="0">
                <a:solidFill>
                  <a:srgbClr val="0B0FC7"/>
                </a:solidFill>
                <a:effectLst/>
              </a:rPr>
              <a:t>serve </a:t>
            </a:r>
            <a:r>
              <a:rPr lang="en-US" altLang="en-US" sz="2800" b="1" dirty="0">
                <a:solidFill>
                  <a:srgbClr val="0B0FC7"/>
                </a:solidFill>
                <a:effectLst/>
              </a:rPr>
              <a:t>Gods people no matter where they are located”</a:t>
            </a:r>
          </a:p>
        </p:txBody>
      </p:sp>
      <p:sp>
        <p:nvSpPr>
          <p:cNvPr id="23555" name="Rectangle 3"/>
          <p:cNvSpPr>
            <a:spLocks noGrp="1" noChangeArrowheads="1"/>
          </p:cNvSpPr>
          <p:nvPr>
            <p:ph idx="1"/>
          </p:nvPr>
        </p:nvSpPr>
        <p:spPr>
          <a:xfrm>
            <a:off x="457200" y="1143000"/>
            <a:ext cx="8229600" cy="5334000"/>
          </a:xfrm>
        </p:spPr>
        <p:txBody>
          <a:bodyPr>
            <a:normAutofit lnSpcReduction="10000"/>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Disciple of Christ Ministries is working on reaching out to those who </a:t>
            </a:r>
            <a:r>
              <a:rPr lang="en-US" b="1" dirty="0" smtClean="0">
                <a:solidFill>
                  <a:schemeClr val="tx1"/>
                </a:solidFill>
                <a:latin typeface="Times New Roman" panose="02020603050405020304" pitchFamily="18" charset="0"/>
                <a:cs typeface="Times New Roman" panose="02020603050405020304" pitchFamily="18" charset="0"/>
              </a:rPr>
              <a:t>feel </a:t>
            </a:r>
            <a:r>
              <a:rPr lang="en-US" b="1" dirty="0">
                <a:solidFill>
                  <a:schemeClr val="tx1"/>
                </a:solidFill>
                <a:latin typeface="Times New Roman" panose="02020603050405020304" pitchFamily="18" charset="0"/>
                <a:cs typeface="Times New Roman" panose="02020603050405020304" pitchFamily="18" charset="0"/>
              </a:rPr>
              <a:t>lost, discouraged, and rejected, whom are seeking a better life after spending time in prison, (physical or spiritual). By connecting Christian brothers and sisters, through our Pen Pals for Jesus Ministry while they are still inside our prison systems, or lost living in a dark place</a:t>
            </a:r>
            <a:r>
              <a:rPr lang="en-US" b="1"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en-US" b="1" dirty="0" smtClean="0">
                <a:solidFill>
                  <a:schemeClr val="tx1"/>
                </a:solidFill>
                <a:latin typeface="Times New Roman" panose="02020603050405020304" pitchFamily="18" charset="0"/>
                <a:cs typeface="Times New Roman" panose="02020603050405020304" pitchFamily="18" charset="0"/>
              </a:rPr>
              <a:t> </a:t>
            </a:r>
            <a:endParaRPr lang="en-US" b="1" dirty="0">
              <a:solidFill>
                <a:schemeClr val="tx1"/>
              </a:solidFill>
              <a:latin typeface="Times New Roman" panose="02020603050405020304" pitchFamily="18" charset="0"/>
              <a:cs typeface="Times New Roman" panose="02020603050405020304" pitchFamily="18" charset="0"/>
            </a:endParaRPr>
          </a:p>
          <a:p>
            <a:pPr marL="0" indent="0">
              <a:buNone/>
            </a:pPr>
            <a:r>
              <a:rPr lang="en-US" b="1" dirty="0">
                <a:solidFill>
                  <a:schemeClr val="tx1"/>
                </a:solidFill>
                <a:latin typeface="Times New Roman" panose="02020603050405020304" pitchFamily="18" charset="0"/>
                <a:cs typeface="Times New Roman" panose="02020603050405020304" pitchFamily="18" charset="0"/>
              </a:rPr>
              <a:t>We have faith that this will give them the hope and faith to see that they are not forgotten, and the understanding that through Christ, they can become a new person</a:t>
            </a:r>
            <a:r>
              <a:rPr lang="en-US" b="1" dirty="0" smtClean="0">
                <a:solidFill>
                  <a:schemeClr val="tx1"/>
                </a:solidFill>
                <a:latin typeface="Times New Roman" panose="02020603050405020304" pitchFamily="18" charset="0"/>
                <a:cs typeface="Times New Roman" panose="02020603050405020304" pitchFamily="18" charset="0"/>
              </a:rPr>
              <a:t>.</a:t>
            </a:r>
          </a:p>
          <a:p>
            <a:pPr marL="0" indent="0">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buNone/>
            </a:pPr>
            <a:r>
              <a:rPr lang="en-US" b="1" dirty="0">
                <a:solidFill>
                  <a:schemeClr val="tx1"/>
                </a:solidFill>
                <a:latin typeface="Times New Roman" panose="02020603050405020304" pitchFamily="18" charset="0"/>
                <a:cs typeface="Times New Roman" panose="02020603050405020304" pitchFamily="18" charset="0"/>
              </a:rPr>
              <a:t> We truly believe this also helps with building their faith in Christ and shows them the mercy, grace, and love Jesus has for all of us who seek Him. Sharing our own testimonies of how Christ has worked in our own lives giving us new life</a:t>
            </a:r>
            <a:r>
              <a:rPr lang="en-US"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30487">
        <p:split orient="vert"/>
      </p:transition>
    </mc:Choice>
    <mc:Fallback>
      <p:transition spd="slow" advTm="30487">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1823" y="1676400"/>
            <a:ext cx="2760355" cy="2514600"/>
          </a:xfrm>
        </p:spPr>
      </p:pic>
      <p:sp>
        <p:nvSpPr>
          <p:cNvPr id="3" name="TextBox 2"/>
          <p:cNvSpPr txBox="1"/>
          <p:nvPr/>
        </p:nvSpPr>
        <p:spPr>
          <a:xfrm>
            <a:off x="152402" y="152401"/>
            <a:ext cx="8839199" cy="1411925"/>
          </a:xfrm>
          <a:prstGeom prst="rect">
            <a:avLst/>
          </a:prstGeom>
          <a:noFill/>
          <a:effectLst>
            <a:glow rad="139700">
              <a:schemeClr val="accent5">
                <a:satMod val="175000"/>
                <a:alpha val="40000"/>
              </a:schemeClr>
            </a:glow>
          </a:effectLst>
        </p:spPr>
        <p:txBody>
          <a:bodyPr wrap="square" rtlCol="0">
            <a:spAutoFit/>
          </a:bodyPr>
          <a:lstStyle/>
          <a:p>
            <a:pPr marL="0" marR="0" indent="0" algn="ctr">
              <a:spcBef>
                <a:spcPts val="0"/>
              </a:spcBef>
              <a:spcAft>
                <a:spcPts val="0"/>
              </a:spcAft>
            </a:pPr>
            <a:r>
              <a:rPr lang="en-US" sz="3600" i="1" kern="1400" dirty="0" smtClean="0">
                <a:ln>
                  <a:noFill/>
                </a:ln>
                <a:solidFill>
                  <a:srgbClr val="0B0FC7"/>
                </a:solidFill>
                <a:effectLst>
                  <a:outerShdw blurRad="38100" dist="38100" dir="2700000" algn="tl">
                    <a:srgbClr val="000000">
                      <a:alpha val="43137"/>
                    </a:srgbClr>
                  </a:outerShdw>
                </a:effectLst>
                <a:latin typeface="Book Antiqua" panose="02040602050305030304" pitchFamily="18" charset="0"/>
              </a:rPr>
              <a:t>Reaching out to the lost and forgotten inside the walls of our prisons and jails</a:t>
            </a:r>
            <a:endParaRPr lang="en-US" sz="3600" kern="1400" dirty="0" smtClean="0">
              <a:ln>
                <a:noFill/>
              </a:ln>
              <a:solidFill>
                <a:srgbClr val="0B0FC7"/>
              </a:solidFill>
              <a:effectLst>
                <a:outerShdw blurRad="38100" dist="38100" dir="2700000" algn="tl">
                  <a:srgbClr val="000000">
                    <a:alpha val="43137"/>
                  </a:srgbClr>
                </a:outerShdw>
              </a:effectLst>
              <a:latin typeface="Book Antiqua" panose="02040602050305030304" pitchFamily="18" charset="0"/>
            </a:endParaRPr>
          </a:p>
          <a:p>
            <a:pPr>
              <a:lnSpc>
                <a:spcPct val="125000"/>
              </a:lnSpc>
              <a:spcBef>
                <a:spcPts val="0"/>
              </a:spcBef>
              <a:spcAft>
                <a:spcPts val="1000"/>
              </a:spcAft>
            </a:pPr>
            <a:r>
              <a:rPr lang="en-US" sz="1100" kern="1400" dirty="0" smtClean="0">
                <a:ln>
                  <a:noFill/>
                </a:ln>
                <a:solidFill>
                  <a:srgbClr val="4D4D4D"/>
                </a:solidFill>
                <a:effectLst/>
                <a:latin typeface="Arial"/>
              </a:rPr>
              <a:t> </a:t>
            </a:r>
            <a:endParaRPr lang="en-US" sz="1100" kern="1400" dirty="0">
              <a:ln>
                <a:noFill/>
              </a:ln>
              <a:solidFill>
                <a:srgbClr val="4D4D4D"/>
              </a:solidFill>
              <a:effectLst/>
              <a:latin typeface="Arial"/>
            </a:endParaRPr>
          </a:p>
        </p:txBody>
      </p:sp>
      <p:sp>
        <p:nvSpPr>
          <p:cNvPr id="4" name="Rectangle 3"/>
          <p:cNvSpPr/>
          <p:nvPr/>
        </p:nvSpPr>
        <p:spPr>
          <a:xfrm>
            <a:off x="609599" y="4724400"/>
            <a:ext cx="7924800" cy="1759456"/>
          </a:xfrm>
          <a:prstGeom prst="rect">
            <a:avLst/>
          </a:prstGeom>
        </p:spPr>
        <p:txBody>
          <a:bodyPr wrap="square" anchor="t">
            <a:spAutoFit/>
          </a:bodyPr>
          <a:lstStyle/>
          <a:p>
            <a:pPr marL="0" marR="0" indent="0" algn="ctr">
              <a:lnSpc>
                <a:spcPct val="125000"/>
              </a:lnSpc>
              <a:spcBef>
                <a:spcPts val="0"/>
              </a:spcBef>
              <a:spcAft>
                <a:spcPts val="1000"/>
              </a:spcAft>
            </a:pPr>
            <a:r>
              <a:rPr lang="en-US" sz="3200" b="1" kern="1400" dirty="0" smtClean="0">
                <a:ln>
                  <a:noFill/>
                </a:ln>
                <a:solidFill>
                  <a:srgbClr val="0B0FC7"/>
                </a:solidFill>
                <a:effectLst>
                  <a:outerShdw blurRad="38100" dist="38100" dir="2700000" algn="tl">
                    <a:srgbClr val="000000">
                      <a:alpha val="43137"/>
                    </a:srgbClr>
                  </a:outerShdw>
                </a:effectLst>
                <a:latin typeface="+mn-lt"/>
              </a:rPr>
              <a:t>Serving Jesus by visiting the prisoners through letters of Christian support.</a:t>
            </a:r>
          </a:p>
          <a:p>
            <a:pPr>
              <a:lnSpc>
                <a:spcPct val="125000"/>
              </a:lnSpc>
              <a:spcBef>
                <a:spcPts val="0"/>
              </a:spcBef>
              <a:spcAft>
                <a:spcPts val="1000"/>
              </a:spcAft>
            </a:pPr>
            <a:r>
              <a:rPr lang="en-US" sz="1600" kern="1400" dirty="0" smtClean="0">
                <a:ln>
                  <a:noFill/>
                </a:ln>
                <a:solidFill>
                  <a:srgbClr val="4D4D4D"/>
                </a:solidFill>
                <a:effectLst/>
                <a:latin typeface="Arial"/>
              </a:rPr>
              <a:t> </a:t>
            </a:r>
            <a:endParaRPr lang="en-US" sz="1600" kern="1400" dirty="0">
              <a:ln>
                <a:noFill/>
              </a:ln>
              <a:solidFill>
                <a:srgbClr val="4D4D4D"/>
              </a:solidFill>
              <a:effectLst/>
              <a:latin typeface="Arial"/>
            </a:endParaRPr>
          </a:p>
        </p:txBody>
      </p:sp>
    </p:spTree>
  </p:cSld>
  <p:clrMapOvr>
    <a:masterClrMapping/>
  </p:clrMapOvr>
  <mc:AlternateContent xmlns:mc="http://schemas.openxmlformats.org/markup-compatibility/2006">
    <mc:Choice xmlns:p14="http://schemas.microsoft.com/office/powerpoint/2010/main" Requires="p14">
      <p:transition spd="slow" advTm="11202">
        <p14:flash/>
      </p:transition>
    </mc:Choice>
    <mc:Fallback>
      <p:transition spd="slow" advTm="11202">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365760" y="537867"/>
            <a:ext cx="8244840" cy="5939135"/>
          </a:xfrm>
        </p:spPr>
        <p:txBody>
          <a:bodyPr>
            <a:noAutofit/>
          </a:bodyPr>
          <a:lstStyle/>
          <a:p>
            <a:pPr marL="0" indent="0">
              <a:buNone/>
            </a:pPr>
            <a:r>
              <a:rPr lang="en-US" sz="1300" b="1" dirty="0">
                <a:solidFill>
                  <a:schemeClr val="tx1"/>
                </a:solidFill>
                <a:latin typeface="Times New Roman" panose="02020603050405020304" pitchFamily="18" charset="0"/>
                <a:cs typeface="Times New Roman" panose="02020603050405020304" pitchFamily="18" charset="0"/>
              </a:rPr>
              <a:t>First and foremost I would like to praise our Lord Jesus for his willingness and mercy to save a sinner like me. I am sure many of you reading this have at some point in your lives have felt alone forgotten, and maybe imprisoned. You do not have to be behind barbwire and steel bars to feel imprisoned, so many times we fall into being prisoners of the world. Living in the flesh and our willingness for separation from God</a:t>
            </a:r>
            <a:r>
              <a:rPr lang="en-US" sz="1300" b="1" dirty="0" smtClean="0">
                <a:solidFill>
                  <a:schemeClr val="tx1"/>
                </a:solidFill>
                <a:latin typeface="Times New Roman" panose="02020603050405020304" pitchFamily="18" charset="0"/>
                <a:cs typeface="Times New Roman" panose="02020603050405020304" pitchFamily="18" charset="0"/>
              </a:rPr>
              <a:t>.</a:t>
            </a:r>
          </a:p>
          <a:p>
            <a:pPr marL="0" indent="0">
              <a:buNone/>
            </a:pPr>
            <a:endParaRPr lang="en-US" sz="1300" b="1" dirty="0">
              <a:solidFill>
                <a:schemeClr val="tx1"/>
              </a:solidFill>
              <a:latin typeface="Times New Roman" panose="02020603050405020304" pitchFamily="18" charset="0"/>
              <a:cs typeface="Times New Roman" panose="02020603050405020304" pitchFamily="18" charset="0"/>
            </a:endParaRPr>
          </a:p>
          <a:p>
            <a:pPr marL="0" indent="0">
              <a:buNone/>
            </a:pPr>
            <a:r>
              <a:rPr lang="en-US" sz="1300" b="1" dirty="0">
                <a:solidFill>
                  <a:schemeClr val="tx1"/>
                </a:solidFill>
                <a:latin typeface="Times New Roman" panose="02020603050405020304" pitchFamily="18" charset="0"/>
                <a:cs typeface="Times New Roman" panose="02020603050405020304" pitchFamily="18" charset="0"/>
              </a:rPr>
              <a:t>I myself fell to this separation from </a:t>
            </a:r>
            <a:r>
              <a:rPr lang="en-US" sz="1300" b="1" dirty="0" smtClean="0">
                <a:solidFill>
                  <a:schemeClr val="tx1"/>
                </a:solidFill>
                <a:latin typeface="Times New Roman" panose="02020603050405020304" pitchFamily="18" charset="0"/>
                <a:cs typeface="Times New Roman" panose="02020603050405020304" pitchFamily="18" charset="0"/>
              </a:rPr>
              <a:t>God, </a:t>
            </a:r>
            <a:r>
              <a:rPr lang="en-US" sz="1300" b="1" dirty="0">
                <a:solidFill>
                  <a:schemeClr val="tx1"/>
                </a:solidFill>
                <a:latin typeface="Times New Roman" panose="02020603050405020304" pitchFamily="18" charset="0"/>
                <a:cs typeface="Times New Roman" panose="02020603050405020304" pitchFamily="18" charset="0"/>
              </a:rPr>
              <a:t>I knew about God but never understood </a:t>
            </a:r>
            <a:r>
              <a:rPr lang="en-US" sz="1300" b="1" dirty="0" smtClean="0">
                <a:solidFill>
                  <a:schemeClr val="tx1"/>
                </a:solidFill>
                <a:latin typeface="Times New Roman" panose="02020603050405020304" pitchFamily="18" charset="0"/>
                <a:cs typeface="Times New Roman" panose="02020603050405020304" pitchFamily="18" charset="0"/>
              </a:rPr>
              <a:t>God, </a:t>
            </a:r>
            <a:r>
              <a:rPr lang="en-US" sz="1300" b="1" dirty="0">
                <a:solidFill>
                  <a:schemeClr val="tx1"/>
                </a:solidFill>
                <a:latin typeface="Times New Roman" panose="02020603050405020304" pitchFamily="18" charset="0"/>
                <a:cs typeface="Times New Roman" panose="02020603050405020304" pitchFamily="18" charset="0"/>
              </a:rPr>
              <a:t>as I only knew of a punishing </a:t>
            </a:r>
            <a:r>
              <a:rPr lang="en-US" sz="1300" b="1" dirty="0" smtClean="0">
                <a:solidFill>
                  <a:schemeClr val="tx1"/>
                </a:solidFill>
                <a:latin typeface="Times New Roman" panose="02020603050405020304" pitchFamily="18" charset="0"/>
                <a:cs typeface="Times New Roman" panose="02020603050405020304" pitchFamily="18" charset="0"/>
              </a:rPr>
              <a:t>God. I </a:t>
            </a:r>
            <a:r>
              <a:rPr lang="en-US" sz="1300" b="1" dirty="0">
                <a:solidFill>
                  <a:schemeClr val="tx1"/>
                </a:solidFill>
                <a:latin typeface="Times New Roman" panose="02020603050405020304" pitchFamily="18" charset="0"/>
                <a:cs typeface="Times New Roman" panose="02020603050405020304" pitchFamily="18" charset="0"/>
              </a:rPr>
              <a:t>always thought it was hopeless for me to change as I was taught that I was going to hell at an early age and would never have a chance to go to Heaven</a:t>
            </a:r>
            <a:r>
              <a:rPr lang="en-US" sz="1300" b="1" dirty="0" smtClean="0">
                <a:solidFill>
                  <a:schemeClr val="tx1"/>
                </a:solidFill>
                <a:latin typeface="Times New Roman" panose="02020603050405020304" pitchFamily="18" charset="0"/>
                <a:cs typeface="Times New Roman" panose="02020603050405020304" pitchFamily="18" charset="0"/>
              </a:rPr>
              <a:t>.</a:t>
            </a:r>
          </a:p>
          <a:p>
            <a:pPr marL="0" indent="0">
              <a:buNone/>
            </a:pPr>
            <a:endParaRPr lang="en-US" sz="1300" b="1" dirty="0">
              <a:solidFill>
                <a:schemeClr val="tx1"/>
              </a:solidFill>
              <a:latin typeface="Times New Roman" panose="02020603050405020304" pitchFamily="18" charset="0"/>
              <a:cs typeface="Times New Roman" panose="02020603050405020304" pitchFamily="18" charset="0"/>
            </a:endParaRPr>
          </a:p>
          <a:p>
            <a:pPr marL="0" indent="0">
              <a:buNone/>
            </a:pPr>
            <a:r>
              <a:rPr lang="en-US" sz="1300" b="1" dirty="0">
                <a:solidFill>
                  <a:schemeClr val="tx1"/>
                </a:solidFill>
                <a:latin typeface="Times New Roman" panose="02020603050405020304" pitchFamily="18" charset="0"/>
                <a:cs typeface="Times New Roman" panose="02020603050405020304" pitchFamily="18" charset="0"/>
              </a:rPr>
              <a:t>As we go through our life, I believe we all would like to have contributed on this Earth in a positive way. Sometimes we feel like it has to be something big when actually it doesn’t. We have so many opportunities right in front of us that we sometimes fail to take advantage of what is right in front of us. I have seen people who want to help the poor but are discouraged because they don’t have any money. I have also come to see others who are looking for help, encouragement, and are seeking God in their lives but are left alone as we only see them as a criminal and we judge them without even giving it a thought. There are so many other things out there for us to do that can be very helpful that doesn’t  always involve money. When I think about Jesus and all the things he had done. It was all about serving, it was all about others and never about himself. Jesus displayed true leadership and strength in his ability to put himself last and others first. Jesus served others in so many ways, one of them was with his time. We like Jesus should serve others. In doing that we show others what Jesus looks like on Earth, as we in this process grow spiritually</a:t>
            </a:r>
            <a:r>
              <a:rPr lang="en-US" sz="1300" b="1" dirty="0" smtClean="0">
                <a:solidFill>
                  <a:schemeClr val="tx1"/>
                </a:solidFill>
                <a:latin typeface="Times New Roman" panose="02020603050405020304" pitchFamily="18" charset="0"/>
                <a:cs typeface="Times New Roman" panose="02020603050405020304" pitchFamily="18" charset="0"/>
              </a:rPr>
              <a:t>.</a:t>
            </a:r>
          </a:p>
          <a:p>
            <a:pPr marL="0" indent="0">
              <a:buNone/>
            </a:pPr>
            <a:endParaRPr lang="en-US" sz="1300" b="1" dirty="0">
              <a:solidFill>
                <a:schemeClr val="tx1"/>
              </a:solidFill>
              <a:latin typeface="Times New Roman" panose="02020603050405020304" pitchFamily="18" charset="0"/>
              <a:cs typeface="Times New Roman" panose="02020603050405020304" pitchFamily="18" charset="0"/>
            </a:endParaRPr>
          </a:p>
          <a:p>
            <a:pPr marL="0" indent="0">
              <a:buNone/>
            </a:pPr>
            <a:r>
              <a:rPr lang="en-US" sz="1300" b="1" dirty="0">
                <a:solidFill>
                  <a:schemeClr val="tx1"/>
                </a:solidFill>
                <a:latin typeface="Times New Roman" panose="02020603050405020304" pitchFamily="18" charset="0"/>
                <a:cs typeface="Times New Roman" panose="02020603050405020304" pitchFamily="18" charset="0"/>
              </a:rPr>
              <a:t>So if you think you can’t make a difference in a person life behind the walls of our prisons, I am here to say that it is not up to us to make that choice our duty is to serve God and that you would use your time volunteering and your talents to advance Gods Kingdom. Our serving others could be a blessing for them that God answered through your obedience to give your time. I truly believe we have not truly experienced life to the fullness or feel like Jesus felt until we have been able to give back and serve those less fortunate than ourselves. You taking one step can inspire others to do the same and would pass the willingness to serve on your families hearts as they watch you serving Christ</a:t>
            </a:r>
            <a:r>
              <a:rPr lang="en-US" sz="1300" b="1" dirty="0" smtClean="0">
                <a:solidFill>
                  <a:schemeClr val="tx1"/>
                </a:solidFill>
                <a:latin typeface="Times New Roman" panose="02020603050405020304" pitchFamily="18" charset="0"/>
                <a:cs typeface="Times New Roman" panose="02020603050405020304" pitchFamily="18" charset="0"/>
              </a:rPr>
              <a:t>.</a:t>
            </a:r>
            <a:r>
              <a:rPr lang="en-US" sz="1300" b="1" dirty="0">
                <a:solidFill>
                  <a:schemeClr val="tx1"/>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2057400" y="76202"/>
            <a:ext cx="4572000" cy="461665"/>
          </a:xfrm>
          <a:prstGeom prst="rect">
            <a:avLst/>
          </a:prstGeom>
        </p:spPr>
        <p:txBody>
          <a:bodyPr>
            <a:spAutoFit/>
          </a:bodyPr>
          <a:lstStyle/>
          <a:p>
            <a:pPr marL="0" marR="0" indent="0" algn="ctr">
              <a:spcBef>
                <a:spcPts val="0"/>
              </a:spcBef>
              <a:spcAft>
                <a:spcPts val="0"/>
              </a:spcAft>
            </a:pPr>
            <a:r>
              <a:rPr lang="en-US" b="1" kern="1400" dirty="0" smtClean="0">
                <a:ln>
                  <a:noFill/>
                </a:ln>
                <a:solidFill>
                  <a:srgbClr val="FF0000"/>
                </a:solidFill>
                <a:effectLst>
                  <a:outerShdw blurRad="38100" dist="38100" dir="2700000" algn="tl">
                    <a:srgbClr val="000000">
                      <a:alpha val="43137"/>
                    </a:srgbClr>
                  </a:outerShdw>
                </a:effectLst>
                <a:latin typeface="Monotype Corsiva"/>
              </a:rPr>
              <a:t>A Calling to Serve by Brother Doc</a:t>
            </a:r>
            <a:endParaRPr lang="en-US" sz="1200" kern="1400" dirty="0" smtClean="0">
              <a:ln>
                <a:noFill/>
              </a:ln>
              <a:solidFill>
                <a:srgbClr val="4D4D4D"/>
              </a:solidFill>
              <a:effectLst>
                <a:outerShdw blurRad="38100" dist="38100" dir="2700000" algn="tl">
                  <a:srgbClr val="000000">
                    <a:alpha val="43137"/>
                  </a:srgbClr>
                </a:outerShdw>
              </a:effectLst>
              <a:latin typeface="Arial"/>
            </a:endParaRPr>
          </a:p>
        </p:txBody>
      </p:sp>
    </p:spTree>
  </p:cSld>
  <p:clrMapOvr>
    <a:masterClrMapping/>
  </p:clrMapOvr>
  <mc:AlternateContent xmlns:mc="http://schemas.openxmlformats.org/markup-compatibility/2006">
    <mc:Choice xmlns:p14="http://schemas.microsoft.com/office/powerpoint/2010/main" Requires="p14">
      <p:transition spd="slow" p14:dur="800" advTm="36504">
        <p14:flythrough/>
      </p:transition>
    </mc:Choice>
    <mc:Fallback>
      <p:transition spd="slow" advTm="36504">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997</TotalTime>
  <Words>2806</Words>
  <Application>Microsoft Office PowerPoint</Application>
  <PresentationFormat>Letter Paper (8.5x11 in)</PresentationFormat>
  <Paragraphs>123</Paragraphs>
  <Slides>18</Slides>
  <Notes>3</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18</vt:i4>
      </vt:variant>
    </vt:vector>
  </HeadingPairs>
  <TitlesOfParts>
    <vt:vector size="36" baseType="lpstr">
      <vt:lpstr>Adobe Gothic Std B</vt:lpstr>
      <vt:lpstr>Aharoni</vt:lpstr>
      <vt:lpstr>Arial</vt:lpstr>
      <vt:lpstr>Arial Rounded MT Bold</vt:lpstr>
      <vt:lpstr>Book Antiqua</vt:lpstr>
      <vt:lpstr>Brush Script MT</vt:lpstr>
      <vt:lpstr>Brush Script Std</vt:lpstr>
      <vt:lpstr>Century Gothic</vt:lpstr>
      <vt:lpstr>Courier New</vt:lpstr>
      <vt:lpstr>David</vt:lpstr>
      <vt:lpstr>Lucida Calligraphy</vt:lpstr>
      <vt:lpstr>Monotype Corsiva</vt:lpstr>
      <vt:lpstr>Old English Text MT</vt:lpstr>
      <vt:lpstr>Palatino Linotype</vt:lpstr>
      <vt:lpstr>Times New Roman</vt:lpstr>
      <vt:lpstr>Verdana</vt:lpstr>
      <vt:lpstr>Wingdings</vt:lpstr>
      <vt:lpstr>Executive</vt:lpstr>
      <vt:lpstr>PowerPoint Presentation</vt:lpstr>
      <vt:lpstr>Our Vision</vt:lpstr>
      <vt:lpstr>PowerPoint Presentation</vt:lpstr>
      <vt:lpstr>PowerPoint Presentation</vt:lpstr>
      <vt:lpstr>PowerPoint Presentation</vt:lpstr>
      <vt:lpstr>PowerPoint Presentation</vt:lpstr>
      <vt:lpstr>“Answering the call to serve Gods people no matter where they are located”</vt:lpstr>
      <vt:lpstr>PowerPoint Presentation</vt:lpstr>
      <vt:lpstr>PowerPoint Presentation</vt:lpstr>
      <vt:lpstr>How can I possibly make a difference when there are so many people in need?</vt:lpstr>
      <vt:lpstr>I would like to share some encouraging verses for all of us that God has laid upon my heart.</vt:lpstr>
      <vt:lpstr>How you can help our efforts  </vt:lpstr>
      <vt:lpstr>How you can help our efforts   (Continued)  </vt:lpstr>
      <vt:lpstr>How you can help our efforts   (Continued)  </vt:lpstr>
      <vt:lpstr>And Jesus Said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Vison</dc:title>
  <dc:creator>Dennis Dockham</dc:creator>
  <cp:lastModifiedBy>Dennis Dockham</cp:lastModifiedBy>
  <cp:revision>92</cp:revision>
  <cp:lastPrinted>2020-08-28T15:13:50Z</cp:lastPrinted>
  <dcterms:created xsi:type="dcterms:W3CDTF">2015-01-23T01:28:56Z</dcterms:created>
  <dcterms:modified xsi:type="dcterms:W3CDTF">2020-08-28T15:14:40Z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TC010184561033</vt:lpwstr>
  </property>
</Properties>
</file>